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67" r:id="rId3"/>
    <p:sldId id="257" r:id="rId4"/>
    <p:sldId id="278" r:id="rId5"/>
    <p:sldId id="258" r:id="rId6"/>
    <p:sldId id="259" r:id="rId7"/>
    <p:sldId id="261" r:id="rId8"/>
    <p:sldId id="273" r:id="rId9"/>
    <p:sldId id="260" r:id="rId10"/>
    <p:sldId id="262" r:id="rId11"/>
    <p:sldId id="264" r:id="rId12"/>
    <p:sldId id="263" r:id="rId13"/>
    <p:sldId id="265" r:id="rId14"/>
    <p:sldId id="276" r:id="rId15"/>
    <p:sldId id="275" r:id="rId16"/>
    <p:sldId id="277" r:id="rId17"/>
    <p:sldId id="266" r:id="rId18"/>
    <p:sldId id="272" r:id="rId19"/>
    <p:sldId id="270" r:id="rId20"/>
    <p:sldId id="268" r:id="rId21"/>
  </p:sldIdLst>
  <p:sldSz cx="12192000" cy="6858000"/>
  <p:notesSz cx="7004050" cy="9290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1" autoAdjust="0"/>
    <p:restoredTop sz="94660"/>
  </p:normalViewPr>
  <p:slideViewPr>
    <p:cSldViewPr snapToGrid="0">
      <p:cViewPr varScale="1">
        <p:scale>
          <a:sx n="79" d="100"/>
          <a:sy n="79" d="100"/>
        </p:scale>
        <p:origin x="7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2" name="Title 1"/>
          <p:cNvSpPr>
            <a:spLocks noGrp="1"/>
          </p:cNvSpPr>
          <p:nvPr>
            <p:ph type="ctrTitle"/>
          </p:nvPr>
        </p:nvSpPr>
        <p:spPr>
          <a:xfrm>
            <a:off x="810001" y="1449147"/>
            <a:ext cx="10572000" cy="2971051"/>
          </a:xfrm>
        </p:spPr>
        <p:txBody>
          <a:bodyPr/>
          <a:lstStyle>
            <a:lvl1pPr>
              <a:defRPr sz="5400"/>
            </a:lvl1pPr>
          </a:lstStyle>
          <a:p>
            <a:r>
              <a:rPr lang="nl-NL"/>
              <a:t>Klik om stijl te bewerken</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5E96B276-BA84-4EA9-8315-BA97914776B7}" type="datetimeFigureOut">
              <a:rPr lang="nl-NL" smtClean="0"/>
              <a:t>27-2-2026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3043982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sche 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nl-NL"/>
              <a:t>Klik om stijl te bewerken</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5E96B276-BA84-4EA9-8315-BA97914776B7}" type="datetimeFigureOut">
              <a:rPr lang="nl-NL" smtClean="0"/>
              <a:t>27-2-2026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3763175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nl-NL"/>
              <a:t>Klik om stijl te bewerken</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5E96B276-BA84-4EA9-8315-BA97914776B7}" type="datetimeFigureOut">
              <a:rPr lang="nl-NL" smtClean="0"/>
              <a:t>27-2-2026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26820092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nl-NL"/>
              <a:t>Klik om stijl te bewerken</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nl-NL"/>
              <a:t>Klikken om de tekststijl van het model te bewerken</a:t>
            </a:r>
          </a:p>
        </p:txBody>
      </p:sp>
      <p:sp>
        <p:nvSpPr>
          <p:cNvPr id="2" name="Date Placeholder 1"/>
          <p:cNvSpPr>
            <a:spLocks noGrp="1"/>
          </p:cNvSpPr>
          <p:nvPr>
            <p:ph type="dt" sz="half" idx="10"/>
          </p:nvPr>
        </p:nvSpPr>
        <p:spPr/>
        <p:txBody>
          <a:bodyPr/>
          <a:lstStyle/>
          <a:p>
            <a:fld id="{5E96B276-BA84-4EA9-8315-BA97914776B7}" type="datetimeFigureOut">
              <a:rPr lang="nl-NL" smtClean="0"/>
              <a:t>27-2-2026</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996499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ncho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E96B276-BA84-4EA9-8315-BA97914776B7}" type="datetimeFigureOut">
              <a:rPr lang="nl-NL" smtClean="0"/>
              <a:t>27-2-2026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3032771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E96B276-BA84-4EA9-8315-BA97914776B7}" type="datetimeFigureOut">
              <a:rPr lang="nl-NL" smtClean="0"/>
              <a:t>27-2-2026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3792023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2" name="Title 1"/>
          <p:cNvSpPr>
            <a:spLocks noGrp="1"/>
          </p:cNvSpPr>
          <p:nvPr>
            <p:ph type="title"/>
          </p:nvPr>
        </p:nvSpPr>
        <p:spPr>
          <a:xfrm>
            <a:off x="810000" y="447188"/>
            <a:ext cx="10571998" cy="970450"/>
          </a:xfrm>
        </p:spPr>
        <p:txBody>
          <a:bodyPr/>
          <a:lstStyle/>
          <a:p>
            <a:r>
              <a:rPr lang="nl-NL"/>
              <a:t>Klik om stijl te bewerken</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5E96B276-BA84-4EA9-8315-BA97914776B7}" type="datetimeFigureOut">
              <a:rPr lang="nl-NL" smtClean="0"/>
              <a:t>27-2-2026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4177233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nl-NL"/>
              <a:t>Klik om stijl te bewerken</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5E96B276-BA84-4EA9-8315-BA97914776B7}" type="datetimeFigureOut">
              <a:rPr lang="nl-NL" smtClean="0"/>
              <a:t>27-2-2026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3917675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5E96B276-BA84-4EA9-8315-BA97914776B7}" type="datetimeFigureOut">
              <a:rPr lang="nl-NL" smtClean="0"/>
              <a:t>27-2-2026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2891380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nl-NL"/>
              <a:t>Klik om stijl te bewerken</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5E96B276-BA84-4EA9-8315-BA97914776B7}" type="datetimeFigureOut">
              <a:rPr lang="nl-NL" smtClean="0"/>
              <a:t>27-2-2026</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321663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5E96B276-BA84-4EA9-8315-BA97914776B7}" type="datetimeFigureOut">
              <a:rPr lang="nl-NL" smtClean="0"/>
              <a:t>27-2-2026</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3166311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96B276-BA84-4EA9-8315-BA97914776B7}" type="datetimeFigureOut">
              <a:rPr lang="nl-NL" smtClean="0"/>
              <a:t>27-2-2026</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2660479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nl-NL"/>
              <a:t>Klik om stijl te bewerken</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5E96B276-BA84-4EA9-8315-BA97914776B7}" type="datetimeFigureOut">
              <a:rPr lang="nl-NL" smtClean="0"/>
              <a:t>27-2-2026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762957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nl-NL"/>
              <a:t>Klik om stijl te bewerken</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a:xfrm>
            <a:off x="3885810" y="6041362"/>
            <a:ext cx="976879" cy="365125"/>
          </a:xfrm>
        </p:spPr>
        <p:txBody>
          <a:bodyPr/>
          <a:lstStyle/>
          <a:p>
            <a:fld id="{5E96B276-BA84-4EA9-8315-BA97914776B7}" type="datetimeFigureOut">
              <a:rPr lang="nl-NL" smtClean="0"/>
              <a:t>27-2-2026</a:t>
            </a:fld>
            <a:endParaRPr lang="nl-NL"/>
          </a:p>
        </p:txBody>
      </p:sp>
      <p:sp>
        <p:nvSpPr>
          <p:cNvPr id="6" name="Footer Placeholder 5"/>
          <p:cNvSpPr>
            <a:spLocks noGrp="1"/>
          </p:cNvSpPr>
          <p:nvPr>
            <p:ph type="ftr" sz="quarter" idx="11"/>
          </p:nvPr>
        </p:nvSpPr>
        <p:spPr>
          <a:xfrm>
            <a:off x="590396" y="6041362"/>
            <a:ext cx="3295413" cy="365125"/>
          </a:xfrm>
        </p:spPr>
        <p:txBody>
          <a:bodyPr/>
          <a:lstStyle/>
          <a:p>
            <a:endParaRPr lang="nl-NL"/>
          </a:p>
        </p:txBody>
      </p:sp>
      <p:sp>
        <p:nvSpPr>
          <p:cNvPr id="7" name="Slide Number Placeholder 6"/>
          <p:cNvSpPr>
            <a:spLocks noGrp="1"/>
          </p:cNvSpPr>
          <p:nvPr>
            <p:ph type="sldNum" sz="quarter" idx="12"/>
          </p:nvPr>
        </p:nvSpPr>
        <p:spPr>
          <a:xfrm>
            <a:off x="4862689" y="5915888"/>
            <a:ext cx="1062155" cy="490599"/>
          </a:xfrm>
        </p:spPr>
        <p:txBody>
          <a:bodyPr/>
          <a:lstStyle/>
          <a:p>
            <a:fld id="{42BA1C3B-5916-4D9F-B886-AE095C3CE9F3}" type="slidenum">
              <a:rPr lang="nl-NL" smtClean="0"/>
              <a:t>‹nr.›</a:t>
            </a:fld>
            <a:endParaRPr lang="nl-NL"/>
          </a:p>
        </p:txBody>
      </p:sp>
    </p:spTree>
    <p:extLst>
      <p:ext uri="{BB962C8B-B14F-4D97-AF65-F5344CB8AC3E}">
        <p14:creationId xmlns:p14="http://schemas.microsoft.com/office/powerpoint/2010/main" val="2009771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nl-NL"/>
              <a:t>Klik om stijl te bewerken</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nl-NL"/>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5E96B276-BA84-4EA9-8315-BA97914776B7}" type="datetimeFigureOut">
              <a:rPr lang="nl-NL" smtClean="0"/>
              <a:t>27-2-2026</a:t>
            </a:fld>
            <a:endParaRPr lang="nl-NL"/>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42BA1C3B-5916-4D9F-B886-AE095C3CE9F3}" type="slidenum">
              <a:rPr lang="nl-NL" smtClean="0"/>
              <a:t>‹nr.›</a:t>
            </a:fld>
            <a:endParaRPr lang="nl-NL"/>
          </a:p>
        </p:txBody>
      </p:sp>
    </p:spTree>
    <p:extLst>
      <p:ext uri="{BB962C8B-B14F-4D97-AF65-F5344CB8AC3E}">
        <p14:creationId xmlns:p14="http://schemas.microsoft.com/office/powerpoint/2010/main" val="2649576143"/>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meldpuntmisbruik.nl/materialen-en-protocollen"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https://meldpuntmisbruik.nl/wp-content/themes/meldpuntmisbruik/images/logo.png"/>
          <p:cNvSpPr>
            <a:spLocks noGrp="1" noChangeAspect="1" noChangeArrowheads="1"/>
          </p:cNvSpPr>
          <p:nvPr>
            <p:ph type="ctrTitle"/>
          </p:nvPr>
        </p:nvSpPr>
        <p:spPr bwMode="auto">
          <a:xfrm>
            <a:off x="1154955" y="1526177"/>
            <a:ext cx="10227046" cy="332958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r>
              <a:rPr lang="nl-NL" sz="5400" dirty="0"/>
              <a:t>Het geheim schreeuwt om recht</a:t>
            </a:r>
            <a:br>
              <a:rPr lang="nl-NL" sz="6000" dirty="0"/>
            </a:br>
            <a:r>
              <a:rPr lang="nl-NL" sz="4400" i="1" dirty="0"/>
              <a:t>klachtencommissie SMKR</a:t>
            </a:r>
            <a:endParaRPr lang="nl-NL" sz="6000" i="1" dirty="0"/>
          </a:p>
        </p:txBody>
      </p:sp>
      <p:sp>
        <p:nvSpPr>
          <p:cNvPr id="3" name="Ondertitel 2"/>
          <p:cNvSpPr>
            <a:spLocks noGrp="1"/>
          </p:cNvSpPr>
          <p:nvPr>
            <p:ph type="subTitle" idx="1"/>
          </p:nvPr>
        </p:nvSpPr>
        <p:spPr>
          <a:xfrm>
            <a:off x="810001" y="5412474"/>
            <a:ext cx="10572000" cy="1139409"/>
          </a:xfrm>
        </p:spPr>
        <p:txBody>
          <a:bodyPr>
            <a:normAutofit/>
          </a:bodyPr>
          <a:lstStyle/>
          <a:p>
            <a:r>
              <a:rPr lang="nl-NL" dirty="0" err="1"/>
              <a:t>Mr.dr</a:t>
            </a:r>
            <a:r>
              <a:rPr lang="nl-NL" dirty="0"/>
              <a:t>. </a:t>
            </a:r>
            <a:r>
              <a:rPr lang="nl-NL" dirty="0" err="1"/>
              <a:t>Avelien</a:t>
            </a:r>
            <a:r>
              <a:rPr lang="nl-NL" dirty="0"/>
              <a:t> Haan-Kamminga</a:t>
            </a:r>
          </a:p>
          <a:p>
            <a:r>
              <a:rPr lang="nl-NL" dirty="0"/>
              <a:t>secretaris klachtencommissie SMKR</a:t>
            </a:r>
          </a:p>
        </p:txBody>
      </p:sp>
      <p:sp>
        <p:nvSpPr>
          <p:cNvPr id="2" name="AutoShape 2" descr="Meldpunt Misbruik logo">
            <a:extLst>
              <a:ext uri="{FF2B5EF4-FFF2-40B4-BE49-F238E27FC236}">
                <a16:creationId xmlns:a16="http://schemas.microsoft.com/office/drawing/2014/main" id="{D5CFDF4B-BA25-3DB4-0B95-27BACBC34F9A}"/>
              </a:ext>
            </a:extLst>
          </p:cNvPr>
          <p:cNvSpPr>
            <a:spLocks noChangeAspect="1" noChangeArrowheads="1"/>
          </p:cNvSpPr>
          <p:nvPr/>
        </p:nvSpPr>
        <p:spPr bwMode="auto">
          <a:xfrm>
            <a:off x="9990307" y="572797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pic>
        <p:nvPicPr>
          <p:cNvPr id="1028" name="Picture 4" descr="Home - Meldpunt Misbruik">
            <a:extLst>
              <a:ext uri="{FF2B5EF4-FFF2-40B4-BE49-F238E27FC236}">
                <a16:creationId xmlns:a16="http://schemas.microsoft.com/office/drawing/2014/main" id="{97A9CA6C-3A44-67D2-B363-B2CAEE6CE0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37732" y="5208858"/>
            <a:ext cx="3409950" cy="1343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1163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Ontvankelijkheid </a:t>
            </a:r>
          </a:p>
        </p:txBody>
      </p:sp>
      <p:sp>
        <p:nvSpPr>
          <p:cNvPr id="3" name="Tijdelijke aanduiding voor inhoud 2"/>
          <p:cNvSpPr>
            <a:spLocks noGrp="1"/>
          </p:cNvSpPr>
          <p:nvPr>
            <p:ph idx="1"/>
          </p:nvPr>
        </p:nvSpPr>
        <p:spPr/>
        <p:txBody>
          <a:bodyPr>
            <a:normAutofit/>
          </a:bodyPr>
          <a:lstStyle/>
          <a:p>
            <a:r>
              <a:rPr lang="nl-NL" dirty="0"/>
              <a:t>Artikel 8 klachtenregeling </a:t>
            </a:r>
          </a:p>
          <a:p>
            <a:pPr lvl="1"/>
            <a:r>
              <a:rPr lang="nl-NL" dirty="0"/>
              <a:t>Zo spoedig mogelijk </a:t>
            </a:r>
          </a:p>
          <a:p>
            <a:pPr lvl="1"/>
            <a:r>
              <a:rPr lang="nl-NL" dirty="0"/>
              <a:t>Schriftelijk (digitaal mag ook)</a:t>
            </a:r>
          </a:p>
          <a:p>
            <a:pPr lvl="1"/>
            <a:r>
              <a:rPr lang="nl-NL" dirty="0"/>
              <a:t>Naam, datum, beschrijving van de uitingen, duur/periode, identiteit en contactgegevens aangeklaagde, ondernomen stappen en eventuele stukken</a:t>
            </a:r>
          </a:p>
          <a:p>
            <a:r>
              <a:rPr lang="nl-NL" dirty="0"/>
              <a:t>Als een klacht ontvankelijk is, wil dat niet zeggen dat er al vaststaat dat er misbruik is geweest</a:t>
            </a:r>
          </a:p>
          <a:p>
            <a:r>
              <a:rPr lang="nl-NL" dirty="0"/>
              <a:t>Of er sprake is van seksueel misbruik, of dat door aangeklaagde is gedaan, of de aangeklaagde een kerkelijke functionaris is en of het misbruik vanuit deze functie heeft plaatsgevonden moet dan nog beoordeeld worden in de procedure</a:t>
            </a:r>
          </a:p>
        </p:txBody>
      </p:sp>
    </p:spTree>
    <p:extLst>
      <p:ext uri="{BB962C8B-B14F-4D97-AF65-F5344CB8AC3E}">
        <p14:creationId xmlns:p14="http://schemas.microsoft.com/office/powerpoint/2010/main" val="1026132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Informeren/reageren </a:t>
            </a:r>
          </a:p>
        </p:txBody>
      </p:sp>
      <p:sp>
        <p:nvSpPr>
          <p:cNvPr id="3" name="Tijdelijke aanduiding voor inhoud 2"/>
          <p:cNvSpPr>
            <a:spLocks noGrp="1"/>
          </p:cNvSpPr>
          <p:nvPr>
            <p:ph idx="1"/>
          </p:nvPr>
        </p:nvSpPr>
        <p:spPr>
          <a:xfrm>
            <a:off x="818712" y="2222287"/>
            <a:ext cx="10554574" cy="3945049"/>
          </a:xfrm>
        </p:spPr>
        <p:txBody>
          <a:bodyPr>
            <a:normAutofit/>
          </a:bodyPr>
          <a:lstStyle/>
          <a:p>
            <a:r>
              <a:rPr lang="nl-NL" dirty="0"/>
              <a:t>Artikel 13 klachtenregeling </a:t>
            </a:r>
          </a:p>
          <a:p>
            <a:r>
              <a:rPr lang="nl-NL" dirty="0"/>
              <a:t>Belangrijkste documenten:</a:t>
            </a:r>
          </a:p>
          <a:p>
            <a:pPr lvl="1"/>
            <a:r>
              <a:rPr lang="nl-NL" dirty="0"/>
              <a:t>Ingediende klacht </a:t>
            </a:r>
          </a:p>
          <a:p>
            <a:pPr lvl="1"/>
            <a:r>
              <a:rPr lang="nl-NL" dirty="0"/>
              <a:t>Verweerschrift</a:t>
            </a:r>
          </a:p>
          <a:p>
            <a:pPr lvl="1"/>
            <a:r>
              <a:rPr lang="nl-NL" dirty="0"/>
              <a:t>Verslagen hoorzittingen </a:t>
            </a:r>
          </a:p>
          <a:p>
            <a:r>
              <a:rPr lang="nl-NL" dirty="0"/>
              <a:t>Gelijkelijk informeren en gelijke kansen op extra informatie </a:t>
            </a:r>
          </a:p>
          <a:p>
            <a:pPr lvl="1"/>
            <a:r>
              <a:rPr lang="nl-NL" dirty="0"/>
              <a:t>Tot 7 dagen voor de zitting mogen aanvullende stukken worden gestuurd (niet zozeer een reactie op het verweer/de klacht, maar wel eventueel aanvullend relevant materiaal naar aanleiding van het verweer/de klacht)</a:t>
            </a:r>
          </a:p>
          <a:p>
            <a:pPr lvl="1"/>
            <a:r>
              <a:rPr lang="nl-NL" dirty="0"/>
              <a:t>Schriftelijk reageren op de verslagen van de hoorzitting (ook die van de andere partij) </a:t>
            </a:r>
          </a:p>
          <a:p>
            <a:pPr lvl="1"/>
            <a:endParaRPr lang="nl-NL" dirty="0"/>
          </a:p>
        </p:txBody>
      </p:sp>
    </p:spTree>
    <p:extLst>
      <p:ext uri="{BB962C8B-B14F-4D97-AF65-F5344CB8AC3E}">
        <p14:creationId xmlns:p14="http://schemas.microsoft.com/office/powerpoint/2010/main" val="575957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Beoordeling </a:t>
            </a:r>
          </a:p>
        </p:txBody>
      </p:sp>
      <p:sp>
        <p:nvSpPr>
          <p:cNvPr id="3" name="Tijdelijke aanduiding voor inhoud 2"/>
          <p:cNvSpPr>
            <a:spLocks noGrp="1"/>
          </p:cNvSpPr>
          <p:nvPr>
            <p:ph idx="1"/>
          </p:nvPr>
        </p:nvSpPr>
        <p:spPr/>
        <p:txBody>
          <a:bodyPr>
            <a:normAutofit/>
          </a:bodyPr>
          <a:lstStyle/>
          <a:p>
            <a:r>
              <a:rPr lang="nl-NL" dirty="0"/>
              <a:t>Artikel 11 klachtenregeling</a:t>
            </a:r>
          </a:p>
          <a:p>
            <a:r>
              <a:rPr lang="nl-NL" dirty="0"/>
              <a:t>Beoordelingsgrond is redelijke aannemelijkheid (de commissie doet dus niet aan onomstotelijk vaststaande waarheden)</a:t>
            </a:r>
          </a:p>
          <a:p>
            <a:r>
              <a:rPr lang="nl-NL" dirty="0"/>
              <a:t>Materiaal op basis waarvan de commissie tot dit oordeel komt: </a:t>
            </a:r>
          </a:p>
          <a:p>
            <a:pPr lvl="1"/>
            <a:r>
              <a:rPr lang="nl-NL" dirty="0"/>
              <a:t>De verklaringen tijdens de hoorzittingen</a:t>
            </a:r>
          </a:p>
          <a:p>
            <a:pPr lvl="1"/>
            <a:r>
              <a:rPr lang="nl-NL" dirty="0"/>
              <a:t>Consistentie in de afgelegde mondelinge en schriftelijke verklaringen </a:t>
            </a:r>
          </a:p>
          <a:p>
            <a:pPr lvl="1"/>
            <a:r>
              <a:rPr lang="nl-NL" dirty="0"/>
              <a:t>Verklaringen van getuigen/deskundigen </a:t>
            </a:r>
          </a:p>
          <a:p>
            <a:pPr lvl="1"/>
            <a:r>
              <a:rPr lang="nl-NL" dirty="0"/>
              <a:t>Stukken die over de situatie/personen gaan (mail, foto’s, app) </a:t>
            </a:r>
          </a:p>
        </p:txBody>
      </p:sp>
    </p:spTree>
    <p:extLst>
      <p:ext uri="{BB962C8B-B14F-4D97-AF65-F5344CB8AC3E}">
        <p14:creationId xmlns:p14="http://schemas.microsoft.com/office/powerpoint/2010/main" val="8187526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Het oordeel</a:t>
            </a:r>
          </a:p>
        </p:txBody>
      </p:sp>
      <p:sp>
        <p:nvSpPr>
          <p:cNvPr id="3" name="Tijdelijke aanduiding voor inhoud 2"/>
          <p:cNvSpPr>
            <a:spLocks noGrp="1"/>
          </p:cNvSpPr>
          <p:nvPr>
            <p:ph idx="1"/>
          </p:nvPr>
        </p:nvSpPr>
        <p:spPr>
          <a:xfrm>
            <a:off x="818712" y="2222287"/>
            <a:ext cx="10554574" cy="3954777"/>
          </a:xfrm>
        </p:spPr>
        <p:txBody>
          <a:bodyPr>
            <a:normAutofit/>
          </a:bodyPr>
          <a:lstStyle/>
          <a:p>
            <a:r>
              <a:rPr lang="nl-NL" dirty="0"/>
              <a:t>Artikel 14 klachtenregeling </a:t>
            </a:r>
          </a:p>
          <a:p>
            <a:r>
              <a:rPr lang="nl-NL" dirty="0"/>
              <a:t>Wanneer? </a:t>
            </a:r>
          </a:p>
          <a:p>
            <a:pPr lvl="1"/>
            <a:r>
              <a:rPr lang="nl-NL" dirty="0"/>
              <a:t>Hoorzitting binnen 8 weken na ontvangst klacht </a:t>
            </a:r>
          </a:p>
          <a:p>
            <a:pPr lvl="1"/>
            <a:r>
              <a:rPr lang="nl-NL" dirty="0"/>
              <a:t>Uitspraak 8 weken na de laatste hoorzitting </a:t>
            </a:r>
          </a:p>
          <a:p>
            <a:r>
              <a:rPr lang="nl-NL" dirty="0"/>
              <a:t>Kern: is er sprake van seksueel misbruik door een kerkelijk functionaris? </a:t>
            </a:r>
            <a:r>
              <a:rPr lang="nl-NL" i="1" dirty="0"/>
              <a:t>(is de kerkelijke relatie misbruikt?) </a:t>
            </a:r>
          </a:p>
          <a:p>
            <a:pPr lvl="1"/>
            <a:r>
              <a:rPr lang="nl-NL" dirty="0"/>
              <a:t>Is er sprake van seksueel misbruik (artikel 1a klachtenregeling)?</a:t>
            </a:r>
          </a:p>
          <a:p>
            <a:pPr lvl="1"/>
            <a:r>
              <a:rPr lang="nl-NL" dirty="0"/>
              <a:t>Is aangeklaagde kerkelijk functionaris (artikel 1b klachtenregeling)? </a:t>
            </a:r>
          </a:p>
          <a:p>
            <a:pPr lvl="1"/>
            <a:r>
              <a:rPr lang="nl-NL" dirty="0"/>
              <a:t>Vond het misbruik plaats in een ambtelijke of anderszins op bevoegdheid en vertrouwen gebaseerde relatie (artikel 1a klachtenregeling)?</a:t>
            </a:r>
          </a:p>
          <a:p>
            <a:pPr lvl="1"/>
            <a:endParaRPr lang="nl-NL" dirty="0"/>
          </a:p>
        </p:txBody>
      </p:sp>
    </p:spTree>
    <p:extLst>
      <p:ext uri="{BB962C8B-B14F-4D97-AF65-F5344CB8AC3E}">
        <p14:creationId xmlns:p14="http://schemas.microsoft.com/office/powerpoint/2010/main" val="39354792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AFAF42-A858-BD26-297D-8DB4A341514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43FCE75-7EBD-D621-3716-15D005386F51}"/>
              </a:ext>
            </a:extLst>
          </p:cNvPr>
          <p:cNvSpPr>
            <a:spLocks noGrp="1"/>
          </p:cNvSpPr>
          <p:nvPr>
            <p:ph type="title"/>
          </p:nvPr>
        </p:nvSpPr>
        <p:spPr/>
        <p:txBody>
          <a:bodyPr/>
          <a:lstStyle/>
          <a:p>
            <a:r>
              <a:rPr lang="nl-NL" dirty="0"/>
              <a:t>Het oordeel</a:t>
            </a:r>
          </a:p>
        </p:txBody>
      </p:sp>
      <p:sp>
        <p:nvSpPr>
          <p:cNvPr id="3" name="Tijdelijke aanduiding voor inhoud 2">
            <a:extLst>
              <a:ext uri="{FF2B5EF4-FFF2-40B4-BE49-F238E27FC236}">
                <a16:creationId xmlns:a16="http://schemas.microsoft.com/office/drawing/2014/main" id="{3A1E9030-CBF6-884B-FDED-A6D1734EF8A8}"/>
              </a:ext>
            </a:extLst>
          </p:cNvPr>
          <p:cNvSpPr>
            <a:spLocks noGrp="1"/>
          </p:cNvSpPr>
          <p:nvPr>
            <p:ph idx="1"/>
          </p:nvPr>
        </p:nvSpPr>
        <p:spPr>
          <a:xfrm>
            <a:off x="818712" y="2222287"/>
            <a:ext cx="10554574" cy="3954777"/>
          </a:xfrm>
        </p:spPr>
        <p:txBody>
          <a:bodyPr>
            <a:normAutofit/>
          </a:bodyPr>
          <a:lstStyle/>
          <a:p>
            <a:r>
              <a:rPr lang="nl-NL" dirty="0"/>
              <a:t>Mogelijke oordelen:</a:t>
            </a:r>
          </a:p>
          <a:p>
            <a:pPr lvl="1"/>
            <a:r>
              <a:rPr lang="nl-NL" dirty="0"/>
              <a:t>Er is sprake van seksueel misbruik in een kerkelijke relatie – gegrond </a:t>
            </a:r>
          </a:p>
          <a:p>
            <a:pPr lvl="1"/>
            <a:r>
              <a:rPr lang="nl-NL" dirty="0"/>
              <a:t>Er is wel sprake van seksueel misbruik, maar niet binnen de kerkelijke relatie – ongegrond </a:t>
            </a:r>
          </a:p>
          <a:p>
            <a:pPr lvl="1"/>
            <a:r>
              <a:rPr lang="nl-NL" dirty="0"/>
              <a:t>Er is geen sprake van seksueel misbruik, wel is er een kerkelijke relatie – ongegrond </a:t>
            </a:r>
          </a:p>
          <a:p>
            <a:endParaRPr lang="nl-NL" dirty="0"/>
          </a:p>
          <a:p>
            <a:r>
              <a:rPr lang="nl-NL" dirty="0"/>
              <a:t>Wat doet het met je als je dit zou lezen? </a:t>
            </a:r>
          </a:p>
          <a:p>
            <a:endParaRPr lang="nl-NL" dirty="0"/>
          </a:p>
          <a:p>
            <a:pPr lvl="1"/>
            <a:endParaRPr lang="nl-NL" dirty="0"/>
          </a:p>
          <a:p>
            <a:pPr lvl="1"/>
            <a:endParaRPr lang="nl-NL" dirty="0"/>
          </a:p>
        </p:txBody>
      </p:sp>
    </p:spTree>
    <p:extLst>
      <p:ext uri="{BB962C8B-B14F-4D97-AF65-F5344CB8AC3E}">
        <p14:creationId xmlns:p14="http://schemas.microsoft.com/office/powerpoint/2010/main" val="5296348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3A054-16ED-D4DF-9EA7-705D9358A5B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81FF524-AE52-9396-A531-AA94F8E9FDC3}"/>
              </a:ext>
            </a:extLst>
          </p:cNvPr>
          <p:cNvSpPr>
            <a:spLocks noGrp="1"/>
          </p:cNvSpPr>
          <p:nvPr>
            <p:ph type="title"/>
          </p:nvPr>
        </p:nvSpPr>
        <p:spPr/>
        <p:txBody>
          <a:bodyPr/>
          <a:lstStyle/>
          <a:p>
            <a:r>
              <a:rPr lang="nl-NL" dirty="0"/>
              <a:t>Rol van de kerkenraad </a:t>
            </a:r>
          </a:p>
        </p:txBody>
      </p:sp>
      <p:sp>
        <p:nvSpPr>
          <p:cNvPr id="3" name="Tijdelijke aanduiding voor inhoud 2">
            <a:extLst>
              <a:ext uri="{FF2B5EF4-FFF2-40B4-BE49-F238E27FC236}">
                <a16:creationId xmlns:a16="http://schemas.microsoft.com/office/drawing/2014/main" id="{96738CFD-9A4B-D784-51D7-1FC00CD56274}"/>
              </a:ext>
            </a:extLst>
          </p:cNvPr>
          <p:cNvSpPr>
            <a:spLocks noGrp="1"/>
          </p:cNvSpPr>
          <p:nvPr>
            <p:ph idx="1"/>
          </p:nvPr>
        </p:nvSpPr>
        <p:spPr/>
        <p:txBody>
          <a:bodyPr>
            <a:normAutofit/>
          </a:bodyPr>
          <a:lstStyle/>
          <a:p>
            <a:r>
              <a:rPr lang="nl-NL" dirty="0"/>
              <a:t>Wanneer ben je als kerkenraad in beeld? </a:t>
            </a:r>
          </a:p>
          <a:p>
            <a:pPr lvl="1"/>
            <a:r>
              <a:rPr lang="nl-NL" dirty="0"/>
              <a:t>De commissie informeert de betrokken kerkenraad: de kerkenraad waar zich de situatie heeft voorgedaan</a:t>
            </a:r>
          </a:p>
          <a:p>
            <a:pPr lvl="1"/>
            <a:r>
              <a:rPr lang="nl-NL" dirty="0"/>
              <a:t>De commissie rapporteert aan de kerkenraad die gezag heeft over de aangeklaagde en die kan handelen</a:t>
            </a:r>
          </a:p>
          <a:p>
            <a:r>
              <a:rPr lang="nl-NL" dirty="0"/>
              <a:t> Wat zie je als kerkenraad van de klachtencommissie? </a:t>
            </a:r>
          </a:p>
          <a:p>
            <a:pPr lvl="1"/>
            <a:r>
              <a:rPr lang="nl-NL" dirty="0"/>
              <a:t>Aan de start van het proces: een mededeling dat een klacht tegen één van je gemeenteleden is ingediend </a:t>
            </a:r>
          </a:p>
          <a:p>
            <a:pPr lvl="1"/>
            <a:r>
              <a:rPr lang="nl-NL" dirty="0"/>
              <a:t>Aan het eind: oordeel over de gegrondheid en eventueel advies voor afdoening </a:t>
            </a:r>
          </a:p>
        </p:txBody>
      </p:sp>
    </p:spTree>
    <p:extLst>
      <p:ext uri="{BB962C8B-B14F-4D97-AF65-F5344CB8AC3E}">
        <p14:creationId xmlns:p14="http://schemas.microsoft.com/office/powerpoint/2010/main" val="26275006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E2B9E2-A82D-220D-D633-F7157307DE1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15748A1-F4A9-6242-AF1D-E21D84CEDA4E}"/>
              </a:ext>
            </a:extLst>
          </p:cNvPr>
          <p:cNvSpPr>
            <a:spLocks noGrp="1"/>
          </p:cNvSpPr>
          <p:nvPr>
            <p:ph type="title"/>
          </p:nvPr>
        </p:nvSpPr>
        <p:spPr/>
        <p:txBody>
          <a:bodyPr/>
          <a:lstStyle/>
          <a:p>
            <a:r>
              <a:rPr lang="nl-NL" dirty="0"/>
              <a:t>Rol van de kerkenraad </a:t>
            </a:r>
          </a:p>
        </p:txBody>
      </p:sp>
      <p:sp>
        <p:nvSpPr>
          <p:cNvPr id="3" name="Tijdelijke aanduiding voor inhoud 2">
            <a:extLst>
              <a:ext uri="{FF2B5EF4-FFF2-40B4-BE49-F238E27FC236}">
                <a16:creationId xmlns:a16="http://schemas.microsoft.com/office/drawing/2014/main" id="{0D98868F-F1E4-C754-003D-ECF91CF37536}"/>
              </a:ext>
            </a:extLst>
          </p:cNvPr>
          <p:cNvSpPr>
            <a:spLocks noGrp="1"/>
          </p:cNvSpPr>
          <p:nvPr>
            <p:ph idx="1"/>
          </p:nvPr>
        </p:nvSpPr>
        <p:spPr/>
        <p:txBody>
          <a:bodyPr>
            <a:normAutofit/>
          </a:bodyPr>
          <a:lstStyle/>
          <a:p>
            <a:r>
              <a:rPr lang="nl-NL" dirty="0"/>
              <a:t>Vooraf: Als kerkenraad ben je verantwoordelijk voor de veiligheid in de gemeente – je hoopt dat je alles weet, we weten dat dat niet kan. Soms ben je al op de hoogte dat een klacht wordt ingediend, soms is het een verrassing.  </a:t>
            </a:r>
          </a:p>
          <a:p>
            <a:r>
              <a:rPr lang="nl-NL" dirty="0"/>
              <a:t>Tijdens: Er is pastorale zorg nodig – voor de partijen en voor de hele gemeente! Vanuit het meldpunt zijn er protocollen en handreikingen beschikbaar. Soms moet er ook gehandeld worden (afhankelijk van de functie van aangeklaagde). </a:t>
            </a:r>
          </a:p>
          <a:p>
            <a:r>
              <a:rPr lang="nl-NL" dirty="0"/>
              <a:t>Achteraf: </a:t>
            </a:r>
          </a:p>
          <a:p>
            <a:pPr lvl="1"/>
            <a:r>
              <a:rPr lang="nl-NL" dirty="0"/>
              <a:t>Ongegrond: er blijft pastorale zorg nodig! </a:t>
            </a:r>
          </a:p>
          <a:p>
            <a:pPr lvl="1"/>
            <a:r>
              <a:rPr lang="nl-NL" dirty="0"/>
              <a:t>Gegrond: de kerkenraad moet een besluit nemen hoe te handelen + er blijft pastorale zorg nodig </a:t>
            </a:r>
          </a:p>
        </p:txBody>
      </p:sp>
    </p:spTree>
    <p:extLst>
      <p:ext uri="{BB962C8B-B14F-4D97-AF65-F5344CB8AC3E}">
        <p14:creationId xmlns:p14="http://schemas.microsoft.com/office/powerpoint/2010/main" val="32718550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Vervolg: recht doen </a:t>
            </a:r>
          </a:p>
        </p:txBody>
      </p:sp>
      <p:sp>
        <p:nvSpPr>
          <p:cNvPr id="3" name="Tijdelijke aanduiding voor inhoud 2"/>
          <p:cNvSpPr>
            <a:spLocks noGrp="1"/>
          </p:cNvSpPr>
          <p:nvPr>
            <p:ph idx="1"/>
          </p:nvPr>
        </p:nvSpPr>
        <p:spPr/>
        <p:txBody>
          <a:bodyPr>
            <a:normAutofit/>
          </a:bodyPr>
          <a:lstStyle/>
          <a:p>
            <a:r>
              <a:rPr lang="nl-NL" dirty="0"/>
              <a:t>Een uitspraak bevat: </a:t>
            </a:r>
          </a:p>
          <a:p>
            <a:pPr lvl="1"/>
            <a:r>
              <a:rPr lang="nl-NL" dirty="0"/>
              <a:t>Klachtverloop, klacht, verweer, beoordeling, beslissing, advies, ondertekening </a:t>
            </a:r>
          </a:p>
          <a:p>
            <a:r>
              <a:rPr lang="nl-NL" dirty="0"/>
              <a:t>Er is de mogelijkheid voor het indienen van een beroep, zelfde procedure, zelfde werkwijze, daarna geen vervolg meer mogelijk. </a:t>
            </a:r>
          </a:p>
          <a:p>
            <a:r>
              <a:rPr lang="nl-NL" dirty="0"/>
              <a:t>En dan? Daarna is het aan de kerkenraad om actie te ondernemen. Het gaat dan om de kerkenraad waar het misbruik zich heeft voorgedaan. </a:t>
            </a:r>
          </a:p>
          <a:p>
            <a:r>
              <a:rPr lang="nl-NL" dirty="0"/>
              <a:t>De klager zit thuis met een brief met uitspraak, zeker als dat niet (meer) dezelfde gemeente is, kan dat als een open einde voelen: de kerkenraad is aan zet</a:t>
            </a:r>
          </a:p>
        </p:txBody>
      </p:sp>
    </p:spTree>
    <p:extLst>
      <p:ext uri="{BB962C8B-B14F-4D97-AF65-F5344CB8AC3E}">
        <p14:creationId xmlns:p14="http://schemas.microsoft.com/office/powerpoint/2010/main" val="31288952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Vervolg: recht doen </a:t>
            </a:r>
          </a:p>
        </p:txBody>
      </p:sp>
      <p:sp>
        <p:nvSpPr>
          <p:cNvPr id="3" name="Tijdelijke aanduiding voor inhoud 2"/>
          <p:cNvSpPr>
            <a:spLocks noGrp="1"/>
          </p:cNvSpPr>
          <p:nvPr>
            <p:ph idx="1"/>
          </p:nvPr>
        </p:nvSpPr>
        <p:spPr/>
        <p:txBody>
          <a:bodyPr>
            <a:normAutofit/>
          </a:bodyPr>
          <a:lstStyle/>
          <a:p>
            <a:r>
              <a:rPr lang="nl-NL" dirty="0"/>
              <a:t>Kerkenraden worden bij dit proces geholpen door een handreiking vanuit het meldpunt </a:t>
            </a:r>
            <a:r>
              <a:rPr lang="nl-NL" dirty="0">
                <a:hlinkClick r:id="rId2"/>
              </a:rPr>
              <a:t>https://www.meldpuntmisbruik.nl/materialen-en-protocollen</a:t>
            </a:r>
            <a:r>
              <a:rPr lang="nl-NL" dirty="0"/>
              <a:t> </a:t>
            </a:r>
          </a:p>
          <a:p>
            <a:pPr lvl="1"/>
            <a:r>
              <a:rPr lang="nl-NL" dirty="0"/>
              <a:t>Vuistregels voor de kerkenraad</a:t>
            </a:r>
          </a:p>
          <a:p>
            <a:pPr lvl="1"/>
            <a:r>
              <a:rPr lang="nl-NL" dirty="0"/>
              <a:t>Spanningsvelden in beeld, met tips hoe te handelen  </a:t>
            </a:r>
          </a:p>
          <a:p>
            <a:pPr lvl="1"/>
            <a:r>
              <a:rPr lang="nl-NL" dirty="0"/>
              <a:t>Bijlagen die ingaan op berouw, herstel, communicatie </a:t>
            </a:r>
          </a:p>
          <a:p>
            <a:r>
              <a:rPr lang="nl-NL" dirty="0"/>
              <a:t>Bij geen gehoor: partijen kunnen het handelen van de kerkenraad ter discussie stellen in een bezwaarproces in het reguliere kerkrecht (dit is een scenario dat we natuurlijk niet willen zien) </a:t>
            </a:r>
          </a:p>
        </p:txBody>
      </p:sp>
    </p:spTree>
    <p:extLst>
      <p:ext uri="{BB962C8B-B14F-4D97-AF65-F5344CB8AC3E}">
        <p14:creationId xmlns:p14="http://schemas.microsoft.com/office/powerpoint/2010/main" val="18451671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Vervolg: recht doen </a:t>
            </a:r>
          </a:p>
        </p:txBody>
      </p:sp>
      <p:sp>
        <p:nvSpPr>
          <p:cNvPr id="3" name="Tijdelijke aanduiding voor inhoud 2"/>
          <p:cNvSpPr>
            <a:spLocks noGrp="1"/>
          </p:cNvSpPr>
          <p:nvPr>
            <p:ph idx="1"/>
          </p:nvPr>
        </p:nvSpPr>
        <p:spPr>
          <a:xfrm>
            <a:off x="818712" y="2222287"/>
            <a:ext cx="10554574" cy="3935322"/>
          </a:xfrm>
        </p:spPr>
        <p:txBody>
          <a:bodyPr>
            <a:normAutofit/>
          </a:bodyPr>
          <a:lstStyle/>
          <a:p>
            <a:r>
              <a:rPr lang="nl-NL" dirty="0"/>
              <a:t>Daadwerkelijk recht doen is aan de kerkenraad, die met de uitspraak in de hand vervolgstappen moet zetten: </a:t>
            </a:r>
          </a:p>
          <a:p>
            <a:pPr lvl="1"/>
            <a:r>
              <a:rPr lang="nl-NL" dirty="0"/>
              <a:t>Schorsen/ontheffen kerkelijk functionaris</a:t>
            </a:r>
          </a:p>
          <a:p>
            <a:pPr lvl="1"/>
            <a:r>
              <a:rPr lang="nl-NL" dirty="0"/>
              <a:t>Proces van schuld belijden begeleiden </a:t>
            </a:r>
          </a:p>
          <a:p>
            <a:pPr lvl="1"/>
            <a:r>
              <a:rPr lang="nl-NL" dirty="0"/>
              <a:t>Pastorale aandacht voor klager op weg naar herstel</a:t>
            </a:r>
          </a:p>
          <a:p>
            <a:pPr lvl="1"/>
            <a:r>
              <a:rPr lang="nl-NL" dirty="0"/>
              <a:t>Pastorale aandacht voor aangeklaagde op weg naar berouw</a:t>
            </a:r>
          </a:p>
          <a:p>
            <a:r>
              <a:rPr lang="nl-NL" dirty="0"/>
              <a:t>De weg naar recht kan daarmee een lange weg zijn, die niet is afgelopen bij de gegrondheid van de klacht </a:t>
            </a:r>
          </a:p>
          <a:p>
            <a:r>
              <a:rPr lang="nl-NL" dirty="0"/>
              <a:t>Na de uitspraak komt de klager weer binnen de context van een gemeente met kerkenraad terecht (macht en belangen)</a:t>
            </a:r>
          </a:p>
          <a:p>
            <a:pPr marL="457200" lvl="1" indent="0">
              <a:buNone/>
            </a:pPr>
            <a:endParaRPr lang="nl-NL" dirty="0"/>
          </a:p>
        </p:txBody>
      </p:sp>
    </p:spTree>
    <p:extLst>
      <p:ext uri="{BB962C8B-B14F-4D97-AF65-F5344CB8AC3E}">
        <p14:creationId xmlns:p14="http://schemas.microsoft.com/office/powerpoint/2010/main" val="313166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46111" y="452718"/>
            <a:ext cx="9569043" cy="1400530"/>
          </a:xfrm>
        </p:spPr>
        <p:txBody>
          <a:bodyPr/>
          <a:lstStyle/>
          <a:p>
            <a:r>
              <a:rPr lang="nl-NL" dirty="0"/>
              <a:t>Wat kan ik vandaag vertellen: </a:t>
            </a:r>
          </a:p>
        </p:txBody>
      </p:sp>
      <p:sp>
        <p:nvSpPr>
          <p:cNvPr id="3" name="Tijdelijke aanduiding voor inhoud 2"/>
          <p:cNvSpPr>
            <a:spLocks noGrp="1"/>
          </p:cNvSpPr>
          <p:nvPr>
            <p:ph idx="1"/>
          </p:nvPr>
        </p:nvSpPr>
        <p:spPr/>
        <p:txBody>
          <a:bodyPr>
            <a:normAutofit/>
          </a:bodyPr>
          <a:lstStyle/>
          <a:p>
            <a:r>
              <a:rPr lang="nl-NL" dirty="0"/>
              <a:t>Wie/wat is de klachtencommissie? </a:t>
            </a:r>
          </a:p>
          <a:p>
            <a:r>
              <a:rPr lang="nl-NL" dirty="0"/>
              <a:t>Wat is de aard van de klachtenprocedure?</a:t>
            </a:r>
          </a:p>
          <a:p>
            <a:r>
              <a:rPr lang="nl-NL" dirty="0"/>
              <a:t>Hoe ziet de procedure bij de klachtencommissie eruit?  </a:t>
            </a:r>
          </a:p>
          <a:p>
            <a:r>
              <a:rPr lang="nl-NL" dirty="0"/>
              <a:t>Wat is je rol als kerkenraad voor, tijdens en na een procedure? </a:t>
            </a:r>
          </a:p>
          <a:p>
            <a:r>
              <a:rPr lang="nl-NL" dirty="0"/>
              <a:t>Recht doen: hoe ziet dat eruit? </a:t>
            </a:r>
          </a:p>
          <a:p>
            <a:pPr marL="0" indent="0">
              <a:buNone/>
            </a:pPr>
            <a:endParaRPr lang="nl-NL" dirty="0"/>
          </a:p>
          <a:p>
            <a:pPr marL="0" indent="0">
              <a:buNone/>
            </a:pPr>
            <a:r>
              <a:rPr lang="nl-NL" dirty="0"/>
              <a:t>Vragen kun je gewoon tussendoor stellen, we behandelen vooral wat jullie interessant vinden.</a:t>
            </a:r>
          </a:p>
        </p:txBody>
      </p:sp>
    </p:spTree>
    <p:extLst>
      <p:ext uri="{BB962C8B-B14F-4D97-AF65-F5344CB8AC3E}">
        <p14:creationId xmlns:p14="http://schemas.microsoft.com/office/powerpoint/2010/main" val="36053739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442945" y="2856284"/>
            <a:ext cx="9404723" cy="1400530"/>
          </a:xfrm>
        </p:spPr>
        <p:txBody>
          <a:bodyPr/>
          <a:lstStyle/>
          <a:p>
            <a:r>
              <a:rPr lang="nl-NL" dirty="0"/>
              <a:t>Bedankt voor jullie aandacht!</a:t>
            </a:r>
          </a:p>
        </p:txBody>
      </p:sp>
    </p:spTree>
    <p:extLst>
      <p:ext uri="{BB962C8B-B14F-4D97-AF65-F5344CB8AC3E}">
        <p14:creationId xmlns:p14="http://schemas.microsoft.com/office/powerpoint/2010/main" val="14590870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Het geheim schreeuwt om recht</a:t>
            </a:r>
          </a:p>
        </p:txBody>
      </p:sp>
      <p:sp>
        <p:nvSpPr>
          <p:cNvPr id="3" name="Tijdelijke aanduiding voor inhoud 2"/>
          <p:cNvSpPr>
            <a:spLocks noGrp="1"/>
          </p:cNvSpPr>
          <p:nvPr>
            <p:ph idx="1"/>
          </p:nvPr>
        </p:nvSpPr>
        <p:spPr/>
        <p:txBody>
          <a:bodyPr>
            <a:normAutofit/>
          </a:bodyPr>
          <a:lstStyle/>
          <a:p>
            <a:pPr marL="0" indent="0">
              <a:lnSpc>
                <a:spcPct val="150000"/>
              </a:lnSpc>
              <a:buNone/>
            </a:pPr>
            <a:r>
              <a:rPr lang="nl-NL" dirty="0"/>
              <a:t>Goed om vooraf te weten: </a:t>
            </a:r>
          </a:p>
          <a:p>
            <a:pPr>
              <a:lnSpc>
                <a:spcPct val="150000"/>
              </a:lnSpc>
            </a:pPr>
            <a:r>
              <a:rPr lang="nl-NL" dirty="0"/>
              <a:t>Klachtrecht is een vorm van tuchtrecht op een specifiek onderwerp (seksueel misbruik) voor specifieke personen (gezagsdragers/kerkelijk functionarissen) </a:t>
            </a:r>
          </a:p>
          <a:p>
            <a:r>
              <a:rPr lang="nl-NL" dirty="0"/>
              <a:t>Dat vraagt andere dan de brede pastorale expertise en is daarom apart belegd (niet bij de reguliere kerkelijke tuchtroute) </a:t>
            </a:r>
          </a:p>
          <a:p>
            <a:r>
              <a:rPr lang="nl-NL" dirty="0"/>
              <a:t>Eigen regeling en eigen organen: bij de HHK (ordinantie 11a, art 7 lid 2, regionaal college voor opzicht) als bij CGK/NGK/VGKN (klachtregeling en SMKR klachtencommissie) </a:t>
            </a:r>
          </a:p>
          <a:p>
            <a:r>
              <a:rPr lang="nl-NL" dirty="0"/>
              <a:t>Maar: recht doen (Micha 6:8) krijgt pas plek in het handelen in de gemeente waar de zonde zich heeft voorgedaan – en dat is uw verantwoordelijkheid! </a:t>
            </a:r>
          </a:p>
        </p:txBody>
      </p:sp>
    </p:spTree>
    <p:extLst>
      <p:ext uri="{BB962C8B-B14F-4D97-AF65-F5344CB8AC3E}">
        <p14:creationId xmlns:p14="http://schemas.microsoft.com/office/powerpoint/2010/main" val="1301264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669172-4BA6-075A-FDFD-CBD1E3A197A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A76BCC3-3120-9BC2-BECB-B17E38C502E8}"/>
              </a:ext>
            </a:extLst>
          </p:cNvPr>
          <p:cNvSpPr>
            <a:spLocks noGrp="1"/>
          </p:cNvSpPr>
          <p:nvPr>
            <p:ph type="title"/>
          </p:nvPr>
        </p:nvSpPr>
        <p:spPr/>
        <p:txBody>
          <a:bodyPr/>
          <a:lstStyle/>
          <a:p>
            <a:r>
              <a:rPr lang="nl-NL" dirty="0"/>
              <a:t>Het geheim schreeuwt om recht</a:t>
            </a:r>
          </a:p>
        </p:txBody>
      </p:sp>
      <p:sp>
        <p:nvSpPr>
          <p:cNvPr id="3" name="Tijdelijke aanduiding voor inhoud 2">
            <a:extLst>
              <a:ext uri="{FF2B5EF4-FFF2-40B4-BE49-F238E27FC236}">
                <a16:creationId xmlns:a16="http://schemas.microsoft.com/office/drawing/2014/main" id="{8C35B7A3-3686-1C34-0B9C-339214A2C01C}"/>
              </a:ext>
            </a:extLst>
          </p:cNvPr>
          <p:cNvSpPr>
            <a:spLocks noGrp="1"/>
          </p:cNvSpPr>
          <p:nvPr>
            <p:ph idx="1"/>
          </p:nvPr>
        </p:nvSpPr>
        <p:spPr/>
        <p:txBody>
          <a:bodyPr>
            <a:normAutofit/>
          </a:bodyPr>
          <a:lstStyle/>
          <a:p>
            <a:pPr marL="0" indent="0">
              <a:lnSpc>
                <a:spcPct val="150000"/>
              </a:lnSpc>
              <a:buNone/>
            </a:pPr>
            <a:r>
              <a:rPr lang="nl-NL" dirty="0"/>
              <a:t>Het geheim schreeuwt om recht: </a:t>
            </a:r>
          </a:p>
          <a:p>
            <a:pPr>
              <a:lnSpc>
                <a:spcPct val="150000"/>
              </a:lnSpc>
            </a:pPr>
            <a:r>
              <a:rPr lang="nl-NL" dirty="0"/>
              <a:t>Betekent dat dat er altijd een uitspraak moet zijn? </a:t>
            </a:r>
          </a:p>
          <a:p>
            <a:pPr>
              <a:lnSpc>
                <a:spcPct val="150000"/>
              </a:lnSpc>
            </a:pPr>
            <a:r>
              <a:rPr lang="nl-NL" dirty="0"/>
              <a:t>Moet je bij misbruik altijd de klachtroute volgen? </a:t>
            </a:r>
          </a:p>
          <a:p>
            <a:pPr>
              <a:lnSpc>
                <a:spcPct val="150000"/>
              </a:lnSpc>
            </a:pPr>
            <a:endParaRPr lang="nl-NL" dirty="0"/>
          </a:p>
          <a:p>
            <a:pPr marL="0" indent="0">
              <a:lnSpc>
                <a:spcPct val="150000"/>
              </a:lnSpc>
              <a:buNone/>
            </a:pPr>
            <a:r>
              <a:rPr lang="nl-NL" dirty="0"/>
              <a:t>Nee: het is aan klager om wel of niet de weg van een klacht te gaan. Zonder klacht is het oordeel onder de verantwoordelijkheid van de kerkenraad. Gelukkig staat u er niet alleen voor! Vanuit het meldpunt is advies en begeleiding mogelijk. </a:t>
            </a:r>
          </a:p>
        </p:txBody>
      </p:sp>
    </p:spTree>
    <p:extLst>
      <p:ext uri="{BB962C8B-B14F-4D97-AF65-F5344CB8AC3E}">
        <p14:creationId xmlns:p14="http://schemas.microsoft.com/office/powerpoint/2010/main" val="2413552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Klachtencommissie SMKR</a:t>
            </a:r>
          </a:p>
        </p:txBody>
      </p:sp>
      <p:sp>
        <p:nvSpPr>
          <p:cNvPr id="3" name="Tijdelijke aanduiding voor inhoud 2"/>
          <p:cNvSpPr>
            <a:spLocks noGrp="1"/>
          </p:cNvSpPr>
          <p:nvPr>
            <p:ph idx="1"/>
          </p:nvPr>
        </p:nvSpPr>
        <p:spPr>
          <a:xfrm>
            <a:off x="818711" y="2222287"/>
            <a:ext cx="10563287" cy="3636511"/>
          </a:xfrm>
        </p:spPr>
        <p:txBody>
          <a:bodyPr>
            <a:normAutofit/>
          </a:bodyPr>
          <a:lstStyle/>
          <a:p>
            <a:r>
              <a:rPr lang="nl-NL" dirty="0"/>
              <a:t>Geschilbeslechting/Lekenrechtspraak: maar wie zijn dan die leken? </a:t>
            </a:r>
          </a:p>
          <a:p>
            <a:pPr lvl="1"/>
            <a:r>
              <a:rPr lang="nl-NL" dirty="0"/>
              <a:t>Kerkleden met juridische, pastorale of medische/sociaal-maatschappelijke expertise </a:t>
            </a:r>
          </a:p>
          <a:p>
            <a:r>
              <a:rPr lang="nl-NL" dirty="0"/>
              <a:t>Dienstenbureau CGK ontvangt de post en heeft schijf waarop de informatie gedeeld wordt</a:t>
            </a:r>
          </a:p>
          <a:p>
            <a:r>
              <a:rPr lang="nl-NL" dirty="0"/>
              <a:t>Kernklachtencommissie beoordeelt de ontvankelijkheid </a:t>
            </a:r>
          </a:p>
          <a:p>
            <a:r>
              <a:rPr lang="nl-NL" dirty="0"/>
              <a:t>Per klacht of beroep wordt een commissie samengesteld, van 3-5 leden, waarbij gestreefd wordt alle expertisegebieden in te zetten en de verhouding m/v op orde te hebben </a:t>
            </a:r>
          </a:p>
          <a:p>
            <a:r>
              <a:rPr lang="nl-NL" dirty="0"/>
              <a:t>Er is een lijst met mogelijke kandidaten die gebeld kunnen worden, waarbij altijd wordt gecheckt of ze neutraal in de zaak kunnen staan</a:t>
            </a:r>
          </a:p>
        </p:txBody>
      </p:sp>
    </p:spTree>
    <p:extLst>
      <p:ext uri="{BB962C8B-B14F-4D97-AF65-F5344CB8AC3E}">
        <p14:creationId xmlns:p14="http://schemas.microsoft.com/office/powerpoint/2010/main" val="2826050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Aard klachtenprocedure</a:t>
            </a:r>
          </a:p>
        </p:txBody>
      </p:sp>
      <p:sp>
        <p:nvSpPr>
          <p:cNvPr id="3" name="Tijdelijke aanduiding voor inhoud 2"/>
          <p:cNvSpPr>
            <a:spLocks noGrp="1"/>
          </p:cNvSpPr>
          <p:nvPr>
            <p:ph idx="1"/>
          </p:nvPr>
        </p:nvSpPr>
        <p:spPr/>
        <p:txBody>
          <a:bodyPr>
            <a:normAutofit/>
          </a:bodyPr>
          <a:lstStyle/>
          <a:p>
            <a:r>
              <a:rPr lang="nl-NL" dirty="0"/>
              <a:t>Als zich een situatie voordoet, is het mogelijk om een klacht in te dienen (dat gebeurt lang niet altijd!)  </a:t>
            </a:r>
          </a:p>
          <a:p>
            <a:r>
              <a:rPr lang="nl-NL" dirty="0"/>
              <a:t>Kenmerken van de klachtenprocedure: </a:t>
            </a:r>
          </a:p>
          <a:p>
            <a:pPr lvl="1"/>
            <a:r>
              <a:rPr lang="nl-NL" dirty="0"/>
              <a:t>Op basis van de klachtenregeling/beroepsregeling </a:t>
            </a:r>
          </a:p>
          <a:p>
            <a:pPr lvl="1"/>
            <a:r>
              <a:rPr lang="nl-NL" dirty="0"/>
              <a:t>Je krijgt een uitspraak die aangeeft of de klacht gegrond is of ongegrond is</a:t>
            </a:r>
          </a:p>
          <a:p>
            <a:pPr lvl="1"/>
            <a:r>
              <a:rPr lang="nl-NL" dirty="0"/>
              <a:t>Je krijgt een advies over de verdere afdoening waar de kerkenraad (van aangeklaagde) verder mee moet gaan </a:t>
            </a:r>
          </a:p>
          <a:p>
            <a:pPr lvl="1"/>
            <a:r>
              <a:rPr lang="nl-NL" dirty="0"/>
              <a:t>Werkwijze, procedure en bejegening zijn juridisch: taal en toon veranderen (en dat is best schrikken voor klagers) </a:t>
            </a:r>
          </a:p>
        </p:txBody>
      </p:sp>
    </p:spTree>
    <p:extLst>
      <p:ext uri="{BB962C8B-B14F-4D97-AF65-F5344CB8AC3E}">
        <p14:creationId xmlns:p14="http://schemas.microsoft.com/office/powerpoint/2010/main" val="173425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Aard klachtenprocedure</a:t>
            </a:r>
          </a:p>
        </p:txBody>
      </p:sp>
      <p:sp>
        <p:nvSpPr>
          <p:cNvPr id="3" name="Tijdelijke aanduiding voor inhoud 2"/>
          <p:cNvSpPr>
            <a:spLocks noGrp="1"/>
          </p:cNvSpPr>
          <p:nvPr>
            <p:ph idx="1"/>
          </p:nvPr>
        </p:nvSpPr>
        <p:spPr>
          <a:xfrm>
            <a:off x="827424" y="2582211"/>
            <a:ext cx="10554574" cy="3636511"/>
          </a:xfrm>
        </p:spPr>
        <p:txBody>
          <a:bodyPr>
            <a:normAutofit lnSpcReduction="10000"/>
          </a:bodyPr>
          <a:lstStyle/>
          <a:p>
            <a:r>
              <a:rPr lang="nl-NL" dirty="0"/>
              <a:t>Juridisch proces houdt in: </a:t>
            </a:r>
          </a:p>
          <a:p>
            <a:pPr lvl="1"/>
            <a:r>
              <a:rPr lang="nl-NL" dirty="0"/>
              <a:t>Partijen worden gelijkelijk geïnformeerd </a:t>
            </a:r>
          </a:p>
          <a:p>
            <a:pPr lvl="1"/>
            <a:r>
              <a:rPr lang="nl-NL" dirty="0"/>
              <a:t>Het taalgebruik en het proces is formeel en feitelijk </a:t>
            </a:r>
          </a:p>
          <a:p>
            <a:pPr lvl="1"/>
            <a:r>
              <a:rPr lang="nl-NL" dirty="0"/>
              <a:t>We spreken over klager en aangeklaagde, niet over slachtoffers en daders</a:t>
            </a:r>
          </a:p>
          <a:p>
            <a:pPr lvl="1"/>
            <a:r>
              <a:rPr lang="nl-NL" dirty="0"/>
              <a:t>We vermijden zoveel mogelijk persoonlijk contact </a:t>
            </a:r>
          </a:p>
          <a:p>
            <a:pPr lvl="1"/>
            <a:r>
              <a:rPr lang="nl-NL" dirty="0"/>
              <a:t>De commissieleden stellen zich neutraal op naar beide partijen </a:t>
            </a:r>
          </a:p>
          <a:p>
            <a:endParaRPr lang="nl-NL" dirty="0"/>
          </a:p>
          <a:p>
            <a:r>
              <a:rPr lang="nl-NL" dirty="0"/>
              <a:t>Tegelijk zijn we geen onderzoekscommissie gericht op waarheidsvinding: we beoordelen op redelijke aannemelijkheid en hebben geen onderzoeksmogelijkheden anders dan het horen van partijen en getuigen en de door hen aangeleverde documenten</a:t>
            </a:r>
          </a:p>
          <a:p>
            <a:pPr marL="457200" lvl="1" indent="0">
              <a:buNone/>
            </a:pPr>
            <a:endParaRPr lang="nl-NL" dirty="0"/>
          </a:p>
        </p:txBody>
      </p:sp>
    </p:spTree>
    <p:extLst>
      <p:ext uri="{BB962C8B-B14F-4D97-AF65-F5344CB8AC3E}">
        <p14:creationId xmlns:p14="http://schemas.microsoft.com/office/powerpoint/2010/main" val="39411568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Aard klachtenprocedure </a:t>
            </a:r>
          </a:p>
        </p:txBody>
      </p:sp>
      <p:sp>
        <p:nvSpPr>
          <p:cNvPr id="3" name="Tijdelijke aanduiding voor inhoud 2"/>
          <p:cNvSpPr>
            <a:spLocks noGrp="1"/>
          </p:cNvSpPr>
          <p:nvPr>
            <p:ph idx="1"/>
          </p:nvPr>
        </p:nvSpPr>
        <p:spPr/>
        <p:txBody>
          <a:bodyPr>
            <a:normAutofit/>
          </a:bodyPr>
          <a:lstStyle/>
          <a:p>
            <a:r>
              <a:rPr lang="nl-NL" dirty="0"/>
              <a:t>Je dient een klacht in omdat je recht wil, erkenning wil van wat gebeurd is</a:t>
            </a:r>
          </a:p>
          <a:p>
            <a:r>
              <a:rPr lang="nl-NL" dirty="0"/>
              <a:t>De uitspraak zegt dat ook: je klacht is gegrond of ongegrond</a:t>
            </a:r>
          </a:p>
          <a:p>
            <a:pPr lvl="1"/>
            <a:r>
              <a:rPr lang="nl-NL" dirty="0"/>
              <a:t>De klacht en de feiten staan op papier </a:t>
            </a:r>
          </a:p>
          <a:p>
            <a:pPr lvl="1"/>
            <a:r>
              <a:rPr lang="nl-NL" dirty="0"/>
              <a:t>De beoordeling door de klachtencommissie staat beschreven</a:t>
            </a:r>
          </a:p>
          <a:p>
            <a:pPr lvl="1"/>
            <a:r>
              <a:rPr lang="nl-NL" dirty="0"/>
              <a:t>Er volgt een oordeel, met een advies voor afdoening</a:t>
            </a:r>
          </a:p>
          <a:p>
            <a:r>
              <a:rPr lang="nl-NL" dirty="0"/>
              <a:t>Tegelijk is dat ook alles: je hebt een brief met een tekst die zegt dat er inderdaad sprake is geweest van seksueel misbruik in een kerkelijke relatie</a:t>
            </a:r>
          </a:p>
          <a:p>
            <a:pPr marL="457200" lvl="1" indent="0">
              <a:buNone/>
            </a:pPr>
            <a:endParaRPr lang="nl-NL" dirty="0"/>
          </a:p>
        </p:txBody>
      </p:sp>
    </p:spTree>
    <p:extLst>
      <p:ext uri="{BB962C8B-B14F-4D97-AF65-F5344CB8AC3E}">
        <p14:creationId xmlns:p14="http://schemas.microsoft.com/office/powerpoint/2010/main" val="2835119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Procesverloop en werkwijze</a:t>
            </a:r>
          </a:p>
        </p:txBody>
      </p:sp>
      <p:sp>
        <p:nvSpPr>
          <p:cNvPr id="3" name="Tijdelijke aanduiding voor inhoud 2"/>
          <p:cNvSpPr>
            <a:spLocks noGrp="1"/>
          </p:cNvSpPr>
          <p:nvPr>
            <p:ph idx="1"/>
          </p:nvPr>
        </p:nvSpPr>
        <p:spPr>
          <a:xfrm>
            <a:off x="810000" y="2198917"/>
            <a:ext cx="10424851" cy="4659083"/>
          </a:xfrm>
        </p:spPr>
        <p:txBody>
          <a:bodyPr>
            <a:normAutofit/>
          </a:bodyPr>
          <a:lstStyle/>
          <a:p>
            <a:r>
              <a:rPr lang="nl-NL" dirty="0"/>
              <a:t>Er komt een melding binnen (brief en bewijs), klager krijgt een ontvangstbevestiging</a:t>
            </a:r>
          </a:p>
          <a:p>
            <a:r>
              <a:rPr lang="nl-NL" dirty="0"/>
              <a:t>De kernklachtencommissie beslist over ontvankelijkheid</a:t>
            </a:r>
          </a:p>
          <a:p>
            <a:pPr lvl="1"/>
            <a:r>
              <a:rPr lang="nl-NL" dirty="0"/>
              <a:t>Wordt de klacht in behandeling genomen, dan worden klager, aangeklaagde en betrokken kerkenraad geïnformeerd en er wordt een commissie samengesteld</a:t>
            </a:r>
          </a:p>
          <a:p>
            <a:pPr lvl="1"/>
            <a:r>
              <a:rPr lang="nl-NL" dirty="0"/>
              <a:t>Zo niet, dan wordt alleen de klager geïnformeerd</a:t>
            </a:r>
          </a:p>
          <a:p>
            <a:r>
              <a:rPr lang="nl-NL" dirty="0"/>
              <a:t>De klachtencommissie maakt een procesplanning en vraagt aangeklaagde een verweer in te dienen</a:t>
            </a:r>
          </a:p>
          <a:p>
            <a:r>
              <a:rPr lang="nl-NL" dirty="0"/>
              <a:t>Partijen worden gehoord op afzonderlijke zittingen waarvan een verslag wordt opgesteld (partijen kunnen reageren per brief)</a:t>
            </a:r>
          </a:p>
          <a:p>
            <a:r>
              <a:rPr lang="nl-NL" dirty="0"/>
              <a:t>De commissie doet uitspraak: gegrond of ongegrond</a:t>
            </a:r>
          </a:p>
          <a:p>
            <a:pPr lvl="1"/>
            <a:r>
              <a:rPr lang="nl-NL" dirty="0"/>
              <a:t>Ongegrond – bericht en motivering aan klager, aangeklaagde en kerkenraad</a:t>
            </a:r>
          </a:p>
          <a:p>
            <a:pPr lvl="1"/>
            <a:r>
              <a:rPr lang="nl-NL" dirty="0"/>
              <a:t>Gegrond – uitspraak aan klager, aangeklaagde en kerkenraad </a:t>
            </a:r>
          </a:p>
        </p:txBody>
      </p:sp>
    </p:spTree>
    <p:extLst>
      <p:ext uri="{BB962C8B-B14F-4D97-AF65-F5344CB8AC3E}">
        <p14:creationId xmlns:p14="http://schemas.microsoft.com/office/powerpoint/2010/main" val="19741016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teerbaar">
  <a:themeElements>
    <a:clrScheme name="Citeerbaar">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Citeerbaar">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iteerbaar">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Citeerbaar</Template>
  <TotalTime>0</TotalTime>
  <Words>1600</Words>
  <Application>Microsoft Office PowerPoint</Application>
  <PresentationFormat>Breedbeeld</PresentationFormat>
  <Paragraphs>138</Paragraphs>
  <Slides>20</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20</vt:i4>
      </vt:variant>
    </vt:vector>
  </HeadingPairs>
  <TitlesOfParts>
    <vt:vector size="23" baseType="lpstr">
      <vt:lpstr>Century Gothic</vt:lpstr>
      <vt:lpstr>Wingdings 2</vt:lpstr>
      <vt:lpstr>Citeerbaar</vt:lpstr>
      <vt:lpstr>Het geheim schreeuwt om recht klachtencommissie SMKR</vt:lpstr>
      <vt:lpstr>Wat kan ik vandaag vertellen: </vt:lpstr>
      <vt:lpstr>Het geheim schreeuwt om recht</vt:lpstr>
      <vt:lpstr>Het geheim schreeuwt om recht</vt:lpstr>
      <vt:lpstr>Klachtencommissie SMKR</vt:lpstr>
      <vt:lpstr>Aard klachtenprocedure</vt:lpstr>
      <vt:lpstr>Aard klachtenprocedure</vt:lpstr>
      <vt:lpstr>Aard klachtenprocedure </vt:lpstr>
      <vt:lpstr>Procesverloop en werkwijze</vt:lpstr>
      <vt:lpstr>Ontvankelijkheid </vt:lpstr>
      <vt:lpstr>Informeren/reageren </vt:lpstr>
      <vt:lpstr>Beoordeling </vt:lpstr>
      <vt:lpstr>Het oordeel</vt:lpstr>
      <vt:lpstr>Het oordeel</vt:lpstr>
      <vt:lpstr>Rol van de kerkenraad </vt:lpstr>
      <vt:lpstr>Rol van de kerkenraad </vt:lpstr>
      <vt:lpstr>Vervolg: recht doen </vt:lpstr>
      <vt:lpstr>Vervolg: recht doen </vt:lpstr>
      <vt:lpstr>Vervolg: recht doen </vt:lpstr>
      <vt:lpstr>Bedankt voor jullie aandacht!</vt:lpstr>
    </vt:vector>
  </TitlesOfParts>
  <Company>NHL Hogeschool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Haan-Kamminga, A.</dc:creator>
  <cp:lastModifiedBy>Avelien Haan</cp:lastModifiedBy>
  <cp:revision>21</cp:revision>
  <cp:lastPrinted>2022-11-04T22:28:45Z</cp:lastPrinted>
  <dcterms:created xsi:type="dcterms:W3CDTF">2019-10-16T13:09:34Z</dcterms:created>
  <dcterms:modified xsi:type="dcterms:W3CDTF">2026-02-27T14:24:49Z</dcterms:modified>
</cp:coreProperties>
</file>