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77" r:id="rId4"/>
    <p:sldId id="267" r:id="rId5"/>
    <p:sldId id="258" r:id="rId6"/>
    <p:sldId id="259" r:id="rId7"/>
    <p:sldId id="261" r:id="rId8"/>
    <p:sldId id="273" r:id="rId9"/>
    <p:sldId id="260" r:id="rId10"/>
    <p:sldId id="262" r:id="rId11"/>
    <p:sldId id="264" r:id="rId12"/>
    <p:sldId id="263" r:id="rId13"/>
    <p:sldId id="275" r:id="rId14"/>
    <p:sldId id="265" r:id="rId15"/>
    <p:sldId id="276" r:id="rId16"/>
    <p:sldId id="266" r:id="rId17"/>
    <p:sldId id="272" r:id="rId18"/>
    <p:sldId id="270" r:id="rId19"/>
    <p:sldId id="268" r:id="rId20"/>
  </p:sldIdLst>
  <p:sldSz cx="12192000" cy="6858000"/>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9" d="100"/>
          <a:sy n="79" d="100"/>
        </p:scale>
        <p:origin x="7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ctrTitle"/>
          </p:nvPr>
        </p:nvSpPr>
        <p:spPr>
          <a:xfrm>
            <a:off x="810001" y="1449147"/>
            <a:ext cx="10572000" cy="2971051"/>
          </a:xfrm>
        </p:spPr>
        <p:txBody>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1-11-2025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043982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nl-NL"/>
              <a:t>Klik om stijl te bewerken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E96B276-BA84-4EA9-8315-BA97914776B7}" type="datetimeFigureOut">
              <a:rPr lang="nl-NL" smtClean="0"/>
              <a:t>1-11-2025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763175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nl-NL"/>
              <a:t>Klik om stijl te bewerken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E96B276-BA84-4EA9-8315-BA97914776B7}" type="datetimeFigureOut">
              <a:rPr lang="nl-NL" smtClean="0"/>
              <a:t>1-11-2025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682009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nl-NL"/>
              <a:t>Klik om stijl te bewerken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nl-NL"/>
              <a:t>Klikken om de tekststijl van het model te bewerken</a:t>
            </a:r>
          </a:p>
        </p:txBody>
      </p:sp>
      <p:sp>
        <p:nvSpPr>
          <p:cNvPr id="2" name="Date Placeholder 1"/>
          <p:cNvSpPr>
            <a:spLocks noGrp="1"/>
          </p:cNvSpPr>
          <p:nvPr>
            <p:ph type="dt" sz="half" idx="10"/>
          </p:nvPr>
        </p:nvSpPr>
        <p:spPr/>
        <p:txBody>
          <a:bodyPr/>
          <a:lstStyle/>
          <a:p>
            <a:fld id="{5E96B276-BA84-4EA9-8315-BA97914776B7}" type="datetimeFigureOut">
              <a:rPr lang="nl-NL" smtClean="0"/>
              <a:t>1-11-2025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996499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1-11-2025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032771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1-11-2025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792023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title"/>
          </p:nvPr>
        </p:nvSpPr>
        <p:spPr>
          <a:xfrm>
            <a:off x="810000" y="447188"/>
            <a:ext cx="10571998" cy="970450"/>
          </a:xfrm>
        </p:spPr>
        <p:txBody>
          <a:bodyPr/>
          <a:lstStyle/>
          <a:p>
            <a:r>
              <a:rPr lang="nl-NL"/>
              <a:t>Klik om stijl te bewerken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1-11-2025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4177233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nl-NL"/>
              <a:t>Klik om stijl te bewerken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E96B276-BA84-4EA9-8315-BA97914776B7}" type="datetimeFigureOut">
              <a:rPr lang="nl-NL" smtClean="0"/>
              <a:t>1-11-2025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91767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E96B276-BA84-4EA9-8315-BA97914776B7}" type="datetimeFigureOut">
              <a:rPr lang="nl-NL" smtClean="0"/>
              <a:t>1-11-2025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891380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E96B276-BA84-4EA9-8315-BA97914776B7}" type="datetimeFigureOut">
              <a:rPr lang="nl-NL" smtClean="0"/>
              <a:t>1-11-2025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2166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5E96B276-BA84-4EA9-8315-BA97914776B7}" type="datetimeFigureOut">
              <a:rPr lang="nl-NL" smtClean="0"/>
              <a:t>1-11-2025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16631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96B276-BA84-4EA9-8315-BA97914776B7}" type="datetimeFigureOut">
              <a:rPr lang="nl-NL" smtClean="0"/>
              <a:t>1-11-2025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660479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nl-NL"/>
              <a:t>Klik om stijl te bewerken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E96B276-BA84-4EA9-8315-BA97914776B7}" type="datetimeFigureOut">
              <a:rPr lang="nl-NL" smtClean="0"/>
              <a:t>1-11-2025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762957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nl-NL"/>
              <a:t>Klik om stijl te bewerken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a:xfrm>
            <a:off x="3885810" y="6041362"/>
            <a:ext cx="976879" cy="365125"/>
          </a:xfrm>
        </p:spPr>
        <p:txBody>
          <a:bodyPr/>
          <a:lstStyle/>
          <a:p>
            <a:fld id="{5E96B276-BA84-4EA9-8315-BA97914776B7}" type="datetimeFigureOut">
              <a:rPr lang="nl-NL" smtClean="0"/>
              <a:t>1-11-2025</a:t>
            </a:fld>
            <a:endParaRPr lang="nl-NL"/>
          </a:p>
        </p:txBody>
      </p:sp>
      <p:sp>
        <p:nvSpPr>
          <p:cNvPr id="6" name="Footer Placeholder 5"/>
          <p:cNvSpPr>
            <a:spLocks noGrp="1"/>
          </p:cNvSpPr>
          <p:nvPr>
            <p:ph type="ftr" sz="quarter" idx="11"/>
          </p:nvPr>
        </p:nvSpPr>
        <p:spPr>
          <a:xfrm>
            <a:off x="590396" y="6041362"/>
            <a:ext cx="3295413" cy="365125"/>
          </a:xfrm>
        </p:spPr>
        <p:txBody>
          <a:bodyPr/>
          <a:lstStyle/>
          <a:p>
            <a:endParaRPr lang="nl-NL"/>
          </a:p>
        </p:txBody>
      </p:sp>
      <p:sp>
        <p:nvSpPr>
          <p:cNvPr id="7" name="Slide Number Placeholder 6"/>
          <p:cNvSpPr>
            <a:spLocks noGrp="1"/>
          </p:cNvSpPr>
          <p:nvPr>
            <p:ph type="sldNum" sz="quarter" idx="12"/>
          </p:nvPr>
        </p:nvSpPr>
        <p:spPr>
          <a:xfrm>
            <a:off x="4862689" y="5915888"/>
            <a:ext cx="1062155" cy="490599"/>
          </a:xfrm>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00977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nl-NL"/>
              <a:t>Klik om stijl te bewerken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nl-NL"/>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E96B276-BA84-4EA9-8315-BA97914776B7}" type="datetimeFigureOut">
              <a:rPr lang="nl-NL" smtClean="0"/>
              <a:t>1-11-2025</a:t>
            </a:fld>
            <a:endParaRPr lang="nl-NL"/>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42BA1C3B-5916-4D9F-B886-AE095C3CE9F3}" type="slidenum">
              <a:rPr lang="nl-NL" smtClean="0"/>
              <a:t>‹nr.›</a:t>
            </a:fld>
            <a:endParaRPr lang="nl-NL"/>
          </a:p>
        </p:txBody>
      </p:sp>
    </p:spTree>
    <p:extLst>
      <p:ext uri="{BB962C8B-B14F-4D97-AF65-F5344CB8AC3E}">
        <p14:creationId xmlns:p14="http://schemas.microsoft.com/office/powerpoint/2010/main" val="2649576143"/>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meldpuntmisbruik.nl/materialen-en-protocollen"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s://meldpuntmisbruik.nl/wp-content/themes/meldpuntmisbruik/images/logo.png"/>
          <p:cNvSpPr>
            <a:spLocks noGrp="1" noChangeAspect="1" noChangeArrowheads="1"/>
          </p:cNvSpPr>
          <p:nvPr>
            <p:ph type="ctrTitle"/>
          </p:nvPr>
        </p:nvSpPr>
        <p:spPr bwMode="auto">
          <a:xfrm>
            <a:off x="1154955" y="1526177"/>
            <a:ext cx="10227046" cy="33295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nl-NL" sz="5400" dirty="0"/>
              <a:t>Er is een klacht ingediend, wat nu? </a:t>
            </a:r>
            <a:br>
              <a:rPr lang="nl-NL" sz="6000" dirty="0"/>
            </a:br>
            <a:r>
              <a:rPr lang="nl-NL" sz="4400" i="1" dirty="0"/>
              <a:t>klachtencommissie SMKR</a:t>
            </a:r>
            <a:endParaRPr lang="nl-NL" sz="6000" i="1" dirty="0"/>
          </a:p>
        </p:txBody>
      </p:sp>
      <p:sp>
        <p:nvSpPr>
          <p:cNvPr id="3" name="Ondertitel 2"/>
          <p:cNvSpPr>
            <a:spLocks noGrp="1"/>
          </p:cNvSpPr>
          <p:nvPr>
            <p:ph type="subTitle" idx="1"/>
          </p:nvPr>
        </p:nvSpPr>
        <p:spPr>
          <a:xfrm>
            <a:off x="810001" y="5412474"/>
            <a:ext cx="10572000" cy="1139409"/>
          </a:xfrm>
        </p:spPr>
        <p:txBody>
          <a:bodyPr>
            <a:normAutofit/>
          </a:bodyPr>
          <a:lstStyle/>
          <a:p>
            <a:r>
              <a:rPr lang="nl-NL" dirty="0" err="1"/>
              <a:t>Mr.dr</a:t>
            </a:r>
            <a:r>
              <a:rPr lang="nl-NL" dirty="0"/>
              <a:t>. </a:t>
            </a:r>
            <a:r>
              <a:rPr lang="nl-NL" dirty="0" err="1"/>
              <a:t>Avelien</a:t>
            </a:r>
            <a:r>
              <a:rPr lang="nl-NL" dirty="0"/>
              <a:t> Haan-Kamminga</a:t>
            </a:r>
          </a:p>
          <a:p>
            <a:r>
              <a:rPr lang="nl-NL" dirty="0"/>
              <a:t>secretaris klachtencommissie SMKR</a:t>
            </a:r>
          </a:p>
        </p:txBody>
      </p:sp>
      <p:sp>
        <p:nvSpPr>
          <p:cNvPr id="2" name="AutoShape 2" descr="Meldpunt Misbruik logo">
            <a:extLst>
              <a:ext uri="{FF2B5EF4-FFF2-40B4-BE49-F238E27FC236}">
                <a16:creationId xmlns:a16="http://schemas.microsoft.com/office/drawing/2014/main" id="{D5CFDF4B-BA25-3DB4-0B95-27BACBC34F9A}"/>
              </a:ext>
            </a:extLst>
          </p:cNvPr>
          <p:cNvSpPr>
            <a:spLocks noChangeAspect="1" noChangeArrowheads="1"/>
          </p:cNvSpPr>
          <p:nvPr/>
        </p:nvSpPr>
        <p:spPr bwMode="auto">
          <a:xfrm>
            <a:off x="9990307" y="572797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28" name="Picture 4" descr="Home - Meldpunt Misbruik">
            <a:extLst>
              <a:ext uri="{FF2B5EF4-FFF2-40B4-BE49-F238E27FC236}">
                <a16:creationId xmlns:a16="http://schemas.microsoft.com/office/drawing/2014/main" id="{97A9CA6C-3A44-67D2-B363-B2CAEE6CE0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7732" y="5208858"/>
            <a:ext cx="3409950" cy="1343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163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Ontvankelijkheid </a:t>
            </a:r>
          </a:p>
        </p:txBody>
      </p:sp>
      <p:sp>
        <p:nvSpPr>
          <p:cNvPr id="3" name="Tijdelijke aanduiding voor inhoud 2"/>
          <p:cNvSpPr>
            <a:spLocks noGrp="1"/>
          </p:cNvSpPr>
          <p:nvPr>
            <p:ph idx="1"/>
          </p:nvPr>
        </p:nvSpPr>
        <p:spPr/>
        <p:txBody>
          <a:bodyPr>
            <a:normAutofit/>
          </a:bodyPr>
          <a:lstStyle/>
          <a:p>
            <a:r>
              <a:rPr lang="nl-NL" dirty="0"/>
              <a:t>Artikel 8 klachtenregeling </a:t>
            </a:r>
          </a:p>
          <a:p>
            <a:pPr lvl="1"/>
            <a:r>
              <a:rPr lang="nl-NL" dirty="0"/>
              <a:t>Zo spoedig mogelijk </a:t>
            </a:r>
          </a:p>
          <a:p>
            <a:pPr lvl="1"/>
            <a:r>
              <a:rPr lang="nl-NL" dirty="0"/>
              <a:t>Schriftelijk (digitaal mag ook)</a:t>
            </a:r>
          </a:p>
          <a:p>
            <a:pPr lvl="1"/>
            <a:r>
              <a:rPr lang="nl-NL" dirty="0"/>
              <a:t>Naam, datum, beschrijving van de uitingen, duur/periode, identiteit en contactgegevens aangeklaagde, ondernomen stappen en eventuele stukken</a:t>
            </a:r>
          </a:p>
          <a:p>
            <a:r>
              <a:rPr lang="nl-NL" dirty="0"/>
              <a:t>Als een klacht ontvankelijk is, wil dat niet zeggen dat er al vaststaat dat er misbruik is geweest</a:t>
            </a:r>
          </a:p>
          <a:p>
            <a:r>
              <a:rPr lang="nl-NL" dirty="0"/>
              <a:t>Of er sprake is van seksueel misbruik, of dat door aangeklaagde is gedaan, of de aangeklaagde een kerkelijke functionaris is en of het misbruik vanuit deze functie heeft plaatsgevonden moet dan nog beoordeeld worden in de procedure</a:t>
            </a:r>
          </a:p>
        </p:txBody>
      </p:sp>
    </p:spTree>
    <p:extLst>
      <p:ext uri="{BB962C8B-B14F-4D97-AF65-F5344CB8AC3E}">
        <p14:creationId xmlns:p14="http://schemas.microsoft.com/office/powerpoint/2010/main" val="1026132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Informeren/reageren </a:t>
            </a:r>
          </a:p>
        </p:txBody>
      </p:sp>
      <p:sp>
        <p:nvSpPr>
          <p:cNvPr id="3" name="Tijdelijke aanduiding voor inhoud 2"/>
          <p:cNvSpPr>
            <a:spLocks noGrp="1"/>
          </p:cNvSpPr>
          <p:nvPr>
            <p:ph idx="1"/>
          </p:nvPr>
        </p:nvSpPr>
        <p:spPr>
          <a:xfrm>
            <a:off x="818712" y="2222287"/>
            <a:ext cx="10554574" cy="3945049"/>
          </a:xfrm>
        </p:spPr>
        <p:txBody>
          <a:bodyPr>
            <a:normAutofit/>
          </a:bodyPr>
          <a:lstStyle/>
          <a:p>
            <a:r>
              <a:rPr lang="nl-NL" dirty="0"/>
              <a:t>Artikel 13 klachtenregeling </a:t>
            </a:r>
          </a:p>
          <a:p>
            <a:r>
              <a:rPr lang="nl-NL" dirty="0"/>
              <a:t>Belangrijkste documenten:</a:t>
            </a:r>
          </a:p>
          <a:p>
            <a:pPr lvl="1"/>
            <a:r>
              <a:rPr lang="nl-NL" dirty="0"/>
              <a:t>Ingediende klacht </a:t>
            </a:r>
          </a:p>
          <a:p>
            <a:pPr lvl="1"/>
            <a:r>
              <a:rPr lang="nl-NL" dirty="0"/>
              <a:t>Verweerschrift</a:t>
            </a:r>
          </a:p>
          <a:p>
            <a:pPr lvl="1"/>
            <a:r>
              <a:rPr lang="nl-NL" dirty="0"/>
              <a:t>Verslagen hoorzittingen </a:t>
            </a:r>
          </a:p>
          <a:p>
            <a:r>
              <a:rPr lang="nl-NL" dirty="0"/>
              <a:t>Gelijkelijk informeren en gelijke kansen op extra informatie </a:t>
            </a:r>
          </a:p>
          <a:p>
            <a:pPr lvl="1"/>
            <a:r>
              <a:rPr lang="nl-NL" dirty="0"/>
              <a:t>Tot 7 dagen voor de zitting mogen aanvullende stukken worden gestuurd (niet zozeer een reactie op het verweer/de klacht, maar wel eventueel aanvullend relevant materiaal naar aanleiding van het verweer/de klacht)</a:t>
            </a:r>
          </a:p>
          <a:p>
            <a:pPr lvl="1"/>
            <a:r>
              <a:rPr lang="nl-NL" dirty="0"/>
              <a:t>Schriftelijk reageren op de verslagen van de hoorzitting (ook die van de andere partij) </a:t>
            </a:r>
          </a:p>
          <a:p>
            <a:pPr lvl="1"/>
            <a:endParaRPr lang="nl-NL" dirty="0"/>
          </a:p>
        </p:txBody>
      </p:sp>
    </p:spTree>
    <p:extLst>
      <p:ext uri="{BB962C8B-B14F-4D97-AF65-F5344CB8AC3E}">
        <p14:creationId xmlns:p14="http://schemas.microsoft.com/office/powerpoint/2010/main" val="575957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Beoordeling </a:t>
            </a:r>
          </a:p>
        </p:txBody>
      </p:sp>
      <p:sp>
        <p:nvSpPr>
          <p:cNvPr id="3" name="Tijdelijke aanduiding voor inhoud 2"/>
          <p:cNvSpPr>
            <a:spLocks noGrp="1"/>
          </p:cNvSpPr>
          <p:nvPr>
            <p:ph idx="1"/>
          </p:nvPr>
        </p:nvSpPr>
        <p:spPr/>
        <p:txBody>
          <a:bodyPr>
            <a:normAutofit/>
          </a:bodyPr>
          <a:lstStyle/>
          <a:p>
            <a:r>
              <a:rPr lang="nl-NL" dirty="0"/>
              <a:t>Artikel 11 klachtenregeling</a:t>
            </a:r>
          </a:p>
          <a:p>
            <a:r>
              <a:rPr lang="nl-NL" dirty="0"/>
              <a:t>Beoordelingsgrond is redelijke aannemelijkheid (de commissie doet dus niet aan onomstotelijk vaststaande waarheden)</a:t>
            </a:r>
          </a:p>
          <a:p>
            <a:r>
              <a:rPr lang="nl-NL" dirty="0"/>
              <a:t>Materiaal op basis waarvan de commissie tot dit oordeel komt: </a:t>
            </a:r>
          </a:p>
          <a:p>
            <a:pPr lvl="1"/>
            <a:r>
              <a:rPr lang="nl-NL" dirty="0"/>
              <a:t>De verklaringen tijdens de hoorzittingen</a:t>
            </a:r>
          </a:p>
          <a:p>
            <a:pPr lvl="1"/>
            <a:r>
              <a:rPr lang="nl-NL" dirty="0"/>
              <a:t>Consistentie in de afgelegde mondelinge en schriftelijke verklaringen </a:t>
            </a:r>
          </a:p>
          <a:p>
            <a:pPr lvl="1"/>
            <a:r>
              <a:rPr lang="nl-NL" dirty="0"/>
              <a:t>Verklaringen van getuigen/deskundigen </a:t>
            </a:r>
          </a:p>
          <a:p>
            <a:pPr lvl="1"/>
            <a:r>
              <a:rPr lang="nl-NL" dirty="0"/>
              <a:t>Stukken die over de situatie/personen gaan (mail, foto’s, app) </a:t>
            </a:r>
          </a:p>
        </p:txBody>
      </p:sp>
    </p:spTree>
    <p:extLst>
      <p:ext uri="{BB962C8B-B14F-4D97-AF65-F5344CB8AC3E}">
        <p14:creationId xmlns:p14="http://schemas.microsoft.com/office/powerpoint/2010/main" val="818752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3A054-16ED-D4DF-9EA7-705D9358A5B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81FF524-AE52-9396-A531-AA94F8E9FDC3}"/>
              </a:ext>
            </a:extLst>
          </p:cNvPr>
          <p:cNvSpPr>
            <a:spLocks noGrp="1"/>
          </p:cNvSpPr>
          <p:nvPr>
            <p:ph type="title"/>
          </p:nvPr>
        </p:nvSpPr>
        <p:spPr/>
        <p:txBody>
          <a:bodyPr/>
          <a:lstStyle/>
          <a:p>
            <a:r>
              <a:rPr lang="nl-NL" dirty="0"/>
              <a:t>Rol van de vertrouwenspersoon </a:t>
            </a:r>
          </a:p>
        </p:txBody>
      </p:sp>
      <p:sp>
        <p:nvSpPr>
          <p:cNvPr id="3" name="Tijdelijke aanduiding voor inhoud 2">
            <a:extLst>
              <a:ext uri="{FF2B5EF4-FFF2-40B4-BE49-F238E27FC236}">
                <a16:creationId xmlns:a16="http://schemas.microsoft.com/office/drawing/2014/main" id="{96738CFD-9A4B-D784-51D7-1FC00CD56274}"/>
              </a:ext>
            </a:extLst>
          </p:cNvPr>
          <p:cNvSpPr>
            <a:spLocks noGrp="1"/>
          </p:cNvSpPr>
          <p:nvPr>
            <p:ph idx="1"/>
          </p:nvPr>
        </p:nvSpPr>
        <p:spPr/>
        <p:txBody>
          <a:bodyPr>
            <a:normAutofit/>
          </a:bodyPr>
          <a:lstStyle/>
          <a:p>
            <a:r>
              <a:rPr lang="nl-NL" dirty="0"/>
              <a:t>Vertrouwenspersoon is vaak het vaste contact van de klager</a:t>
            </a:r>
          </a:p>
          <a:p>
            <a:r>
              <a:rPr lang="nl-NL" dirty="0"/>
              <a:t>Activiteiten: informeren, geruststellen, meehelpen voorbereiden, aanwezig bij de zittingen, kan ook het woord overnemen als klager het te kwaad heeft </a:t>
            </a:r>
          </a:p>
          <a:p>
            <a:r>
              <a:rPr lang="nl-NL" dirty="0"/>
              <a:t>De vertrouwenspersoon is daarmee niet neutraal – maar voor de klager aanwezig </a:t>
            </a:r>
          </a:p>
          <a:p>
            <a:r>
              <a:rPr lang="nl-NL" dirty="0"/>
              <a:t>Aangeklaagde kan ook een vertrouwenspersoon meenemen (soms een advocaat) </a:t>
            </a:r>
          </a:p>
          <a:p>
            <a:r>
              <a:rPr lang="nl-NL" dirty="0"/>
              <a:t>Je zit er dichter op, ziet andere dingen dan de commissie – je hebt vast zelf ook een oordeel – hoe ga je dan om met het oordeel van de commissie? </a:t>
            </a:r>
          </a:p>
        </p:txBody>
      </p:sp>
    </p:spTree>
    <p:extLst>
      <p:ext uri="{BB962C8B-B14F-4D97-AF65-F5344CB8AC3E}">
        <p14:creationId xmlns:p14="http://schemas.microsoft.com/office/powerpoint/2010/main" val="2627500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oordeel – en het vervolg </a:t>
            </a:r>
          </a:p>
        </p:txBody>
      </p:sp>
      <p:sp>
        <p:nvSpPr>
          <p:cNvPr id="3" name="Tijdelijke aanduiding voor inhoud 2"/>
          <p:cNvSpPr>
            <a:spLocks noGrp="1"/>
          </p:cNvSpPr>
          <p:nvPr>
            <p:ph idx="1"/>
          </p:nvPr>
        </p:nvSpPr>
        <p:spPr>
          <a:xfrm>
            <a:off x="818712" y="2222287"/>
            <a:ext cx="10554574" cy="3954777"/>
          </a:xfrm>
        </p:spPr>
        <p:txBody>
          <a:bodyPr>
            <a:normAutofit/>
          </a:bodyPr>
          <a:lstStyle/>
          <a:p>
            <a:r>
              <a:rPr lang="nl-NL" dirty="0"/>
              <a:t>Artikel 14 klachtenregeling </a:t>
            </a:r>
          </a:p>
          <a:p>
            <a:r>
              <a:rPr lang="nl-NL" dirty="0"/>
              <a:t>Wanneer? </a:t>
            </a:r>
          </a:p>
          <a:p>
            <a:pPr lvl="1"/>
            <a:r>
              <a:rPr lang="nl-NL" dirty="0"/>
              <a:t>Hoorzitting binnen 8 weken na ontvangst klacht </a:t>
            </a:r>
          </a:p>
          <a:p>
            <a:pPr lvl="1"/>
            <a:r>
              <a:rPr lang="nl-NL" dirty="0"/>
              <a:t>Uitspraak 8 weken na de laatste hoorzitting </a:t>
            </a:r>
          </a:p>
          <a:p>
            <a:r>
              <a:rPr lang="nl-NL" dirty="0"/>
              <a:t>Kern: is er sprake van seksueel misbruik door een kerkelijk functionaris? </a:t>
            </a:r>
            <a:r>
              <a:rPr lang="nl-NL" i="1" dirty="0"/>
              <a:t>(is de kerkelijke relatie misbruikt?) </a:t>
            </a:r>
          </a:p>
          <a:p>
            <a:pPr lvl="1"/>
            <a:r>
              <a:rPr lang="nl-NL" dirty="0"/>
              <a:t>Is er sprake van seksueel misbruik (artikel 1a klachtenregeling)?</a:t>
            </a:r>
          </a:p>
          <a:p>
            <a:pPr lvl="1"/>
            <a:r>
              <a:rPr lang="nl-NL" dirty="0"/>
              <a:t>Is aangeklaagde kerkelijk functionaris (artikel 1b klachtenregeling)? </a:t>
            </a:r>
          </a:p>
          <a:p>
            <a:pPr lvl="1"/>
            <a:r>
              <a:rPr lang="nl-NL" dirty="0"/>
              <a:t>Vond het misbruik plaats in een ambtelijke of anderszins op bevoegdheid en vertrouwen gebaseerde relatie (artikel 1a klachtenregeling)?</a:t>
            </a:r>
          </a:p>
          <a:p>
            <a:pPr lvl="1"/>
            <a:endParaRPr lang="nl-NL" dirty="0"/>
          </a:p>
        </p:txBody>
      </p:sp>
    </p:spTree>
    <p:extLst>
      <p:ext uri="{BB962C8B-B14F-4D97-AF65-F5344CB8AC3E}">
        <p14:creationId xmlns:p14="http://schemas.microsoft.com/office/powerpoint/2010/main" val="3935479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FAF42-A858-BD26-297D-8DB4A341514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3FCE75-7EBD-D621-3716-15D005386F51}"/>
              </a:ext>
            </a:extLst>
          </p:cNvPr>
          <p:cNvSpPr>
            <a:spLocks noGrp="1"/>
          </p:cNvSpPr>
          <p:nvPr>
            <p:ph type="title"/>
          </p:nvPr>
        </p:nvSpPr>
        <p:spPr/>
        <p:txBody>
          <a:bodyPr/>
          <a:lstStyle/>
          <a:p>
            <a:r>
              <a:rPr lang="nl-NL" dirty="0"/>
              <a:t>Het oordeel – en het vervolg </a:t>
            </a:r>
          </a:p>
        </p:txBody>
      </p:sp>
      <p:sp>
        <p:nvSpPr>
          <p:cNvPr id="3" name="Tijdelijke aanduiding voor inhoud 2">
            <a:extLst>
              <a:ext uri="{FF2B5EF4-FFF2-40B4-BE49-F238E27FC236}">
                <a16:creationId xmlns:a16="http://schemas.microsoft.com/office/drawing/2014/main" id="{3A1E9030-CBF6-884B-FDED-A6D1734EF8A8}"/>
              </a:ext>
            </a:extLst>
          </p:cNvPr>
          <p:cNvSpPr>
            <a:spLocks noGrp="1"/>
          </p:cNvSpPr>
          <p:nvPr>
            <p:ph idx="1"/>
          </p:nvPr>
        </p:nvSpPr>
        <p:spPr>
          <a:xfrm>
            <a:off x="818712" y="2222287"/>
            <a:ext cx="10554574" cy="3954777"/>
          </a:xfrm>
        </p:spPr>
        <p:txBody>
          <a:bodyPr>
            <a:normAutofit/>
          </a:bodyPr>
          <a:lstStyle/>
          <a:p>
            <a:r>
              <a:rPr lang="nl-NL" dirty="0"/>
              <a:t>Mogelijke oordelen:</a:t>
            </a:r>
          </a:p>
          <a:p>
            <a:pPr lvl="1"/>
            <a:r>
              <a:rPr lang="nl-NL" dirty="0"/>
              <a:t>Er is sprake van seksueel misbruik in een kerkelijke relatie – gegrond </a:t>
            </a:r>
          </a:p>
          <a:p>
            <a:pPr lvl="1"/>
            <a:r>
              <a:rPr lang="nl-NL" dirty="0"/>
              <a:t>Er is wel sprake van seksueel misbruik, maar niet binnen de kerkelijke relatie – ongegrond </a:t>
            </a:r>
          </a:p>
          <a:p>
            <a:pPr lvl="1"/>
            <a:r>
              <a:rPr lang="nl-NL" dirty="0"/>
              <a:t>Er is geen sprake van seksueel misbruik, wel is er een kerkelijke relatie – ongegrond </a:t>
            </a:r>
          </a:p>
          <a:p>
            <a:endParaRPr lang="nl-NL" dirty="0"/>
          </a:p>
          <a:p>
            <a:r>
              <a:rPr lang="nl-NL" dirty="0"/>
              <a:t>Wat doet het met je als je dit zou lezen? </a:t>
            </a:r>
          </a:p>
          <a:p>
            <a:endParaRPr lang="nl-NL" dirty="0"/>
          </a:p>
          <a:p>
            <a:pPr lvl="1"/>
            <a:endParaRPr lang="nl-NL" dirty="0"/>
          </a:p>
          <a:p>
            <a:pPr lvl="1"/>
            <a:endParaRPr lang="nl-NL" dirty="0"/>
          </a:p>
        </p:txBody>
      </p:sp>
    </p:spTree>
    <p:extLst>
      <p:ext uri="{BB962C8B-B14F-4D97-AF65-F5344CB8AC3E}">
        <p14:creationId xmlns:p14="http://schemas.microsoft.com/office/powerpoint/2010/main" val="529634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oordeel – en het vervolg </a:t>
            </a:r>
          </a:p>
        </p:txBody>
      </p:sp>
      <p:sp>
        <p:nvSpPr>
          <p:cNvPr id="3" name="Tijdelijke aanduiding voor inhoud 2"/>
          <p:cNvSpPr>
            <a:spLocks noGrp="1"/>
          </p:cNvSpPr>
          <p:nvPr>
            <p:ph idx="1"/>
          </p:nvPr>
        </p:nvSpPr>
        <p:spPr/>
        <p:txBody>
          <a:bodyPr>
            <a:normAutofit/>
          </a:bodyPr>
          <a:lstStyle/>
          <a:p>
            <a:r>
              <a:rPr lang="nl-NL" dirty="0"/>
              <a:t>Een uitspraak bevat: </a:t>
            </a:r>
          </a:p>
          <a:p>
            <a:pPr lvl="1"/>
            <a:r>
              <a:rPr lang="nl-NL" dirty="0"/>
              <a:t>Klachtverloop, klacht, verweer, beoordeling, beslissing, advies, ondertekening </a:t>
            </a:r>
          </a:p>
          <a:p>
            <a:r>
              <a:rPr lang="nl-NL" dirty="0"/>
              <a:t>Er is de mogelijkheid voor het indienen van een beroep, zelfde procedure, zelfde werkwijze, daarna geen vervolg meer mogelijk. </a:t>
            </a:r>
          </a:p>
          <a:p>
            <a:r>
              <a:rPr lang="nl-NL" dirty="0"/>
              <a:t>En dan? Daarna is het aan de kerkenraad om actie te ondernemen. Het gaat dan om de kerkenraad waar het misbruik zich heeft voorgedaan. </a:t>
            </a:r>
          </a:p>
          <a:p>
            <a:r>
              <a:rPr lang="nl-NL" dirty="0"/>
              <a:t>De klager zit thuis met een brief met uitspraak, zeker als dat niet (meer) dezelfde gemeente is, kan dat als een open einde voelen: de kerkenraad is aan zet</a:t>
            </a:r>
          </a:p>
        </p:txBody>
      </p:sp>
    </p:spTree>
    <p:extLst>
      <p:ext uri="{BB962C8B-B14F-4D97-AF65-F5344CB8AC3E}">
        <p14:creationId xmlns:p14="http://schemas.microsoft.com/office/powerpoint/2010/main" val="3128895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oordeel – en het vervolg </a:t>
            </a:r>
          </a:p>
        </p:txBody>
      </p:sp>
      <p:sp>
        <p:nvSpPr>
          <p:cNvPr id="3" name="Tijdelijke aanduiding voor inhoud 2"/>
          <p:cNvSpPr>
            <a:spLocks noGrp="1"/>
          </p:cNvSpPr>
          <p:nvPr>
            <p:ph idx="1"/>
          </p:nvPr>
        </p:nvSpPr>
        <p:spPr/>
        <p:txBody>
          <a:bodyPr>
            <a:normAutofit/>
          </a:bodyPr>
          <a:lstStyle/>
          <a:p>
            <a:r>
              <a:rPr lang="nl-NL" dirty="0"/>
              <a:t>Kerkenraden worden bij dit proces geholpen door een handreiking vanuit het meldpunt </a:t>
            </a:r>
            <a:r>
              <a:rPr lang="nl-NL" dirty="0">
                <a:hlinkClick r:id="rId2"/>
              </a:rPr>
              <a:t>https://www.meldpuntmisbruik.nl/materialen-en-protocollen</a:t>
            </a:r>
            <a:r>
              <a:rPr lang="nl-NL" dirty="0"/>
              <a:t> </a:t>
            </a:r>
          </a:p>
          <a:p>
            <a:pPr lvl="1"/>
            <a:r>
              <a:rPr lang="nl-NL" dirty="0"/>
              <a:t>Vuistregels voor de kerkenraad</a:t>
            </a:r>
          </a:p>
          <a:p>
            <a:pPr lvl="1"/>
            <a:r>
              <a:rPr lang="nl-NL" dirty="0"/>
              <a:t>Spanningsvelden in beeld, met tips hoe te handelen  </a:t>
            </a:r>
          </a:p>
          <a:p>
            <a:pPr lvl="1"/>
            <a:r>
              <a:rPr lang="nl-NL" dirty="0"/>
              <a:t>Bijlagen die ingaan op berouw, herstel, communicatie </a:t>
            </a:r>
          </a:p>
          <a:p>
            <a:r>
              <a:rPr lang="nl-NL" dirty="0"/>
              <a:t>Bij geen gehoor: het handelen van de kerkenraad ter discussie stellen in een bezwaarproces in het reguliere kerkrecht (dit is een scenario dat we natuurlijk niet willen zien) </a:t>
            </a:r>
          </a:p>
        </p:txBody>
      </p:sp>
    </p:spTree>
    <p:extLst>
      <p:ext uri="{BB962C8B-B14F-4D97-AF65-F5344CB8AC3E}">
        <p14:creationId xmlns:p14="http://schemas.microsoft.com/office/powerpoint/2010/main" val="1845167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oordeel – en het vervolg </a:t>
            </a:r>
          </a:p>
        </p:txBody>
      </p:sp>
      <p:sp>
        <p:nvSpPr>
          <p:cNvPr id="3" name="Tijdelijke aanduiding voor inhoud 2"/>
          <p:cNvSpPr>
            <a:spLocks noGrp="1"/>
          </p:cNvSpPr>
          <p:nvPr>
            <p:ph idx="1"/>
          </p:nvPr>
        </p:nvSpPr>
        <p:spPr>
          <a:xfrm>
            <a:off x="818712" y="2222287"/>
            <a:ext cx="10554574" cy="3935322"/>
          </a:xfrm>
        </p:spPr>
        <p:txBody>
          <a:bodyPr>
            <a:normAutofit/>
          </a:bodyPr>
          <a:lstStyle/>
          <a:p>
            <a:r>
              <a:rPr lang="nl-NL" dirty="0"/>
              <a:t>Daadwerkelijk recht doen is aan de kerkenraad, die met de uitspraak in de hand vervolgstappen moet zetten: </a:t>
            </a:r>
          </a:p>
          <a:p>
            <a:pPr lvl="1"/>
            <a:r>
              <a:rPr lang="nl-NL" dirty="0"/>
              <a:t>Schorsen/ontheffen kerkelijk functionaris</a:t>
            </a:r>
          </a:p>
          <a:p>
            <a:pPr lvl="1"/>
            <a:r>
              <a:rPr lang="nl-NL" dirty="0"/>
              <a:t>Proces van schuld belijden begeleiden </a:t>
            </a:r>
          </a:p>
          <a:p>
            <a:pPr lvl="1"/>
            <a:r>
              <a:rPr lang="nl-NL" dirty="0"/>
              <a:t>Pastorale aandacht voor klager op weg naar herstel</a:t>
            </a:r>
          </a:p>
          <a:p>
            <a:pPr lvl="1"/>
            <a:r>
              <a:rPr lang="nl-NL" dirty="0"/>
              <a:t>Pastorale aandacht voor aangeklaagde op weg naar berouw</a:t>
            </a:r>
          </a:p>
          <a:p>
            <a:r>
              <a:rPr lang="nl-NL" dirty="0"/>
              <a:t>De weg naar recht kan daarmee een lange weg zijn, die niet is afgelopen bij de gegrondheid van de klacht </a:t>
            </a:r>
          </a:p>
          <a:p>
            <a:r>
              <a:rPr lang="nl-NL" dirty="0"/>
              <a:t>Na de uitspraak komt de klager weer binnen de context van een gemeente met kerkenraad terecht (macht en belangen)</a:t>
            </a:r>
          </a:p>
          <a:p>
            <a:pPr marL="457200" lvl="1" indent="0">
              <a:buNone/>
            </a:pPr>
            <a:endParaRPr lang="nl-NL" dirty="0"/>
          </a:p>
        </p:txBody>
      </p:sp>
    </p:spTree>
    <p:extLst>
      <p:ext uri="{BB962C8B-B14F-4D97-AF65-F5344CB8AC3E}">
        <p14:creationId xmlns:p14="http://schemas.microsoft.com/office/powerpoint/2010/main" val="313166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42945" y="2856284"/>
            <a:ext cx="9404723" cy="1400530"/>
          </a:xfrm>
        </p:spPr>
        <p:txBody>
          <a:bodyPr/>
          <a:lstStyle/>
          <a:p>
            <a:r>
              <a:rPr lang="nl-NL" dirty="0"/>
              <a:t>Bedankt voor jullie aandacht!</a:t>
            </a:r>
          </a:p>
        </p:txBody>
      </p:sp>
    </p:spTree>
    <p:extLst>
      <p:ext uri="{BB962C8B-B14F-4D97-AF65-F5344CB8AC3E}">
        <p14:creationId xmlns:p14="http://schemas.microsoft.com/office/powerpoint/2010/main" val="1459087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Er is een klacht ingediend, wat nu? </a:t>
            </a:r>
          </a:p>
        </p:txBody>
      </p:sp>
      <p:sp>
        <p:nvSpPr>
          <p:cNvPr id="3" name="Tijdelijke aanduiding voor inhoud 2"/>
          <p:cNvSpPr>
            <a:spLocks noGrp="1"/>
          </p:cNvSpPr>
          <p:nvPr>
            <p:ph idx="1"/>
          </p:nvPr>
        </p:nvSpPr>
        <p:spPr/>
        <p:txBody>
          <a:bodyPr/>
          <a:lstStyle/>
          <a:p>
            <a:pPr marL="0" indent="0">
              <a:lnSpc>
                <a:spcPct val="150000"/>
              </a:lnSpc>
              <a:buNone/>
            </a:pPr>
            <a:r>
              <a:rPr lang="nl-NL" dirty="0"/>
              <a:t>Wanneer is de klachtencommissie actief? </a:t>
            </a:r>
          </a:p>
          <a:p>
            <a:pPr>
              <a:lnSpc>
                <a:spcPct val="150000"/>
              </a:lnSpc>
            </a:pPr>
            <a:r>
              <a:rPr lang="nl-NL" dirty="0"/>
              <a:t>Melding bij een vertrouwenspersoon </a:t>
            </a:r>
          </a:p>
          <a:p>
            <a:r>
              <a:rPr lang="nl-NL" dirty="0"/>
              <a:t>Die gaat over seksueel misbruik (dus niet alle soorten meldingen) </a:t>
            </a:r>
          </a:p>
          <a:p>
            <a:r>
              <a:rPr lang="nl-NL" dirty="0"/>
              <a:t>Door een kerkelijk functionaris (dus niet alle soorten ‘daders’) </a:t>
            </a:r>
          </a:p>
          <a:p>
            <a:r>
              <a:rPr lang="nl-NL" dirty="0"/>
              <a:t>Kan uitmonden in een klacht – rechtspraak </a:t>
            </a:r>
          </a:p>
          <a:p>
            <a:r>
              <a:rPr lang="nl-NL" dirty="0"/>
              <a:t>En kan leiden tot een oordeel met een advies over een sanctie voor de ‘dader’</a:t>
            </a:r>
          </a:p>
          <a:p>
            <a:endParaRPr lang="nl-NL" dirty="0"/>
          </a:p>
        </p:txBody>
      </p:sp>
    </p:spTree>
    <p:extLst>
      <p:ext uri="{BB962C8B-B14F-4D97-AF65-F5344CB8AC3E}">
        <p14:creationId xmlns:p14="http://schemas.microsoft.com/office/powerpoint/2010/main" val="1301264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AFF27-C16F-3F66-FDE4-9B6BC53875A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B1C9C46-7997-1487-7B3E-447154318733}"/>
              </a:ext>
            </a:extLst>
          </p:cNvPr>
          <p:cNvSpPr>
            <a:spLocks noGrp="1"/>
          </p:cNvSpPr>
          <p:nvPr>
            <p:ph type="title"/>
          </p:nvPr>
        </p:nvSpPr>
        <p:spPr/>
        <p:txBody>
          <a:bodyPr/>
          <a:lstStyle/>
          <a:p>
            <a:r>
              <a:rPr lang="nl-NL" dirty="0"/>
              <a:t>Er is een klacht ingediend, wat nu? </a:t>
            </a:r>
          </a:p>
        </p:txBody>
      </p:sp>
      <p:sp>
        <p:nvSpPr>
          <p:cNvPr id="3" name="Tijdelijke aanduiding voor inhoud 2">
            <a:extLst>
              <a:ext uri="{FF2B5EF4-FFF2-40B4-BE49-F238E27FC236}">
                <a16:creationId xmlns:a16="http://schemas.microsoft.com/office/drawing/2014/main" id="{B1AF8280-AAD5-2724-06BC-F77FF6E84475}"/>
              </a:ext>
            </a:extLst>
          </p:cNvPr>
          <p:cNvSpPr>
            <a:spLocks noGrp="1"/>
          </p:cNvSpPr>
          <p:nvPr>
            <p:ph idx="1"/>
          </p:nvPr>
        </p:nvSpPr>
        <p:spPr/>
        <p:txBody>
          <a:bodyPr/>
          <a:lstStyle/>
          <a:p>
            <a:r>
              <a:rPr lang="nl-NL" dirty="0"/>
              <a:t>Wie heeft al eens een procedure bij de SMKR klachtencommissie meegemaakt? </a:t>
            </a:r>
          </a:p>
          <a:p>
            <a:r>
              <a:rPr lang="nl-NL" dirty="0"/>
              <a:t>Wie heeft al eens een soortgelijke procedure bij een andere klachtencommissie meegemaakt? </a:t>
            </a:r>
          </a:p>
          <a:p>
            <a:r>
              <a:rPr lang="nl-NL" dirty="0"/>
              <a:t>Welke vragen leven er bij jullie over de procedure en jullie rol daarin?</a:t>
            </a:r>
          </a:p>
          <a:p>
            <a:endParaRPr lang="nl-NL" dirty="0"/>
          </a:p>
          <a:p>
            <a:r>
              <a:rPr lang="nl-NL" i="1" dirty="0"/>
              <a:t>Doel van vandaag: je weet wat je van de klachtenprocedure kunt verwachten, wat je rol als vertrouwenspersoon is en hoe de commissie tot een oordeel komt </a:t>
            </a:r>
          </a:p>
        </p:txBody>
      </p:sp>
    </p:spTree>
    <p:extLst>
      <p:ext uri="{BB962C8B-B14F-4D97-AF65-F5344CB8AC3E}">
        <p14:creationId xmlns:p14="http://schemas.microsoft.com/office/powerpoint/2010/main" val="4217952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6111" y="452718"/>
            <a:ext cx="9569043" cy="1400530"/>
          </a:xfrm>
        </p:spPr>
        <p:txBody>
          <a:bodyPr/>
          <a:lstStyle/>
          <a:p>
            <a:r>
              <a:rPr lang="nl-NL" dirty="0"/>
              <a:t>Wat kan ik vandaag vertellen: </a:t>
            </a:r>
          </a:p>
        </p:txBody>
      </p:sp>
      <p:sp>
        <p:nvSpPr>
          <p:cNvPr id="3" name="Tijdelijke aanduiding voor inhoud 2"/>
          <p:cNvSpPr>
            <a:spLocks noGrp="1"/>
          </p:cNvSpPr>
          <p:nvPr>
            <p:ph idx="1"/>
          </p:nvPr>
        </p:nvSpPr>
        <p:spPr/>
        <p:txBody>
          <a:bodyPr>
            <a:normAutofit/>
          </a:bodyPr>
          <a:lstStyle/>
          <a:p>
            <a:r>
              <a:rPr lang="nl-NL" dirty="0"/>
              <a:t>Wie/wat is de klachtencommissie? </a:t>
            </a:r>
          </a:p>
          <a:p>
            <a:r>
              <a:rPr lang="nl-NL" dirty="0"/>
              <a:t>Wat is de aard van de klachtenprocedure?</a:t>
            </a:r>
          </a:p>
          <a:p>
            <a:r>
              <a:rPr lang="nl-NL" dirty="0"/>
              <a:t>Hoe ziet de procedure bij de klachtencommissie eruit? </a:t>
            </a:r>
          </a:p>
          <a:p>
            <a:r>
              <a:rPr lang="nl-NL" dirty="0"/>
              <a:t>Wat is je rol als vertrouwenspersoon tijdens een procedure? </a:t>
            </a:r>
          </a:p>
          <a:p>
            <a:r>
              <a:rPr lang="nl-NL" dirty="0"/>
              <a:t>Hoe komt het oordeel tot stand – en wat gebeurt er daarna? </a:t>
            </a:r>
          </a:p>
          <a:p>
            <a:pPr marL="0" indent="0">
              <a:buNone/>
            </a:pPr>
            <a:endParaRPr lang="nl-NL" dirty="0"/>
          </a:p>
          <a:p>
            <a:pPr marL="0" indent="0">
              <a:buNone/>
            </a:pPr>
            <a:r>
              <a:rPr lang="nl-NL" dirty="0"/>
              <a:t>Vragen kun je gewoon tussendoor stellen, we behandelen vooral wat jullie interessant vinden.</a:t>
            </a:r>
          </a:p>
        </p:txBody>
      </p:sp>
    </p:spTree>
    <p:extLst>
      <p:ext uri="{BB962C8B-B14F-4D97-AF65-F5344CB8AC3E}">
        <p14:creationId xmlns:p14="http://schemas.microsoft.com/office/powerpoint/2010/main" val="3605373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Klachtencommissie SMKR</a:t>
            </a:r>
          </a:p>
        </p:txBody>
      </p:sp>
      <p:sp>
        <p:nvSpPr>
          <p:cNvPr id="3" name="Tijdelijke aanduiding voor inhoud 2"/>
          <p:cNvSpPr>
            <a:spLocks noGrp="1"/>
          </p:cNvSpPr>
          <p:nvPr>
            <p:ph idx="1"/>
          </p:nvPr>
        </p:nvSpPr>
        <p:spPr/>
        <p:txBody>
          <a:bodyPr>
            <a:normAutofit/>
          </a:bodyPr>
          <a:lstStyle/>
          <a:p>
            <a:r>
              <a:rPr lang="nl-NL" dirty="0"/>
              <a:t>Geschilbeslechting/Lekenrechtspraak: maar wie zijn dan die leken? </a:t>
            </a:r>
          </a:p>
          <a:p>
            <a:pPr lvl="1"/>
            <a:r>
              <a:rPr lang="nl-NL" dirty="0"/>
              <a:t>Kerkleden met juridische, pastorale of medische/sociaal-maatschappelijke expertise </a:t>
            </a:r>
          </a:p>
          <a:p>
            <a:r>
              <a:rPr lang="nl-NL" dirty="0"/>
              <a:t>Dienstenbureau CGK ontvangt de post en heeft een digitaal archief</a:t>
            </a:r>
          </a:p>
          <a:p>
            <a:r>
              <a:rPr lang="nl-NL" dirty="0"/>
              <a:t>Kernklachtencommissie beoordeelt de ontvankelijkheid </a:t>
            </a:r>
          </a:p>
          <a:p>
            <a:r>
              <a:rPr lang="nl-NL" dirty="0"/>
              <a:t>Per klacht of beroep wordt een commissie samengesteld, van 3-5 leden, waarbij gestreefd wordt alle expertisegebieden in te zetten en de verhouding m/v op orde te hebben </a:t>
            </a:r>
          </a:p>
          <a:p>
            <a:r>
              <a:rPr lang="nl-NL" dirty="0"/>
              <a:t>Er is een lijst met mogelijke kandidaten die gebeld kunnen worden, waarbij altijd wordt gecheckt of ze neutraal in de zaak kunnen staan</a:t>
            </a:r>
          </a:p>
        </p:txBody>
      </p:sp>
    </p:spTree>
    <p:extLst>
      <p:ext uri="{BB962C8B-B14F-4D97-AF65-F5344CB8AC3E}">
        <p14:creationId xmlns:p14="http://schemas.microsoft.com/office/powerpoint/2010/main" val="2826050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Aard klachtenprocedure</a:t>
            </a:r>
          </a:p>
        </p:txBody>
      </p:sp>
      <p:sp>
        <p:nvSpPr>
          <p:cNvPr id="3" name="Tijdelijke aanduiding voor inhoud 2"/>
          <p:cNvSpPr>
            <a:spLocks noGrp="1"/>
          </p:cNvSpPr>
          <p:nvPr>
            <p:ph idx="1"/>
          </p:nvPr>
        </p:nvSpPr>
        <p:spPr/>
        <p:txBody>
          <a:bodyPr>
            <a:normAutofit/>
          </a:bodyPr>
          <a:lstStyle/>
          <a:p>
            <a:r>
              <a:rPr lang="nl-NL" dirty="0"/>
              <a:t>Als zich een situatie voordoet, is het mogelijk om een klacht in te dienen (dat gebeurt lang niet altijd!)  </a:t>
            </a:r>
          </a:p>
          <a:p>
            <a:r>
              <a:rPr lang="nl-NL" dirty="0"/>
              <a:t>Kenmerken van de klachtenprocedure: </a:t>
            </a:r>
          </a:p>
          <a:p>
            <a:pPr lvl="1"/>
            <a:r>
              <a:rPr lang="nl-NL" dirty="0"/>
              <a:t>Op basis van de klachtenregeling/beroepsregeling </a:t>
            </a:r>
          </a:p>
          <a:p>
            <a:pPr lvl="1"/>
            <a:r>
              <a:rPr lang="nl-NL" dirty="0"/>
              <a:t>Je krijgt een uitspraak die aangeeft of de klacht gegrond is of ongegrond is</a:t>
            </a:r>
          </a:p>
          <a:p>
            <a:pPr lvl="1"/>
            <a:r>
              <a:rPr lang="nl-NL" dirty="0"/>
              <a:t>Je krijgt een advies over de verdere afdoening waar de kerkenraad (van aangeklaagde) verder mee moet gaan </a:t>
            </a:r>
          </a:p>
          <a:p>
            <a:pPr lvl="1"/>
            <a:r>
              <a:rPr lang="nl-NL" dirty="0"/>
              <a:t>Werkwijze, procedure en bejegening zijn juridisch: taal en toon veranderen (en dat is best schrikken voor klagers) </a:t>
            </a:r>
          </a:p>
        </p:txBody>
      </p:sp>
    </p:spTree>
    <p:extLst>
      <p:ext uri="{BB962C8B-B14F-4D97-AF65-F5344CB8AC3E}">
        <p14:creationId xmlns:p14="http://schemas.microsoft.com/office/powerpoint/2010/main" val="173425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Aard klachtenprocedure</a:t>
            </a:r>
          </a:p>
        </p:txBody>
      </p:sp>
      <p:sp>
        <p:nvSpPr>
          <p:cNvPr id="3" name="Tijdelijke aanduiding voor inhoud 2"/>
          <p:cNvSpPr>
            <a:spLocks noGrp="1"/>
          </p:cNvSpPr>
          <p:nvPr>
            <p:ph idx="1"/>
          </p:nvPr>
        </p:nvSpPr>
        <p:spPr>
          <a:xfrm>
            <a:off x="827424" y="2582211"/>
            <a:ext cx="10554574" cy="3636511"/>
          </a:xfrm>
        </p:spPr>
        <p:txBody>
          <a:bodyPr/>
          <a:lstStyle/>
          <a:p>
            <a:r>
              <a:rPr lang="nl-NL" dirty="0"/>
              <a:t>Juridisch proces houdt in: </a:t>
            </a:r>
          </a:p>
          <a:p>
            <a:pPr lvl="1"/>
            <a:r>
              <a:rPr lang="nl-NL" dirty="0"/>
              <a:t>Partijen worden gelijkelijk geïnformeerd </a:t>
            </a:r>
          </a:p>
          <a:p>
            <a:pPr lvl="1"/>
            <a:r>
              <a:rPr lang="nl-NL" dirty="0"/>
              <a:t>Het taalgebruik en het proces is formeel en feitelijk </a:t>
            </a:r>
          </a:p>
          <a:p>
            <a:pPr lvl="1"/>
            <a:r>
              <a:rPr lang="nl-NL" dirty="0"/>
              <a:t>We spreken over klager en aangeklaagde, niet over slachtoffers en daders</a:t>
            </a:r>
          </a:p>
          <a:p>
            <a:pPr lvl="1"/>
            <a:r>
              <a:rPr lang="nl-NL" dirty="0"/>
              <a:t>We vermijden zoveel mogelijk persoonlijk contact </a:t>
            </a:r>
          </a:p>
          <a:p>
            <a:pPr lvl="1"/>
            <a:r>
              <a:rPr lang="nl-NL" dirty="0"/>
              <a:t>De commissieleden stellen zich neutraal op naar beide partijen </a:t>
            </a:r>
          </a:p>
          <a:p>
            <a:endParaRPr lang="nl-NL" dirty="0"/>
          </a:p>
          <a:p>
            <a:r>
              <a:rPr lang="nl-NL" dirty="0"/>
              <a:t>Onze ervaring is dat een klager hier echt op voorbereid moet worden, het staat haaks op hoe er tot dan toe is gecommuniceerd en begeleid</a:t>
            </a:r>
          </a:p>
          <a:p>
            <a:pPr marL="457200" lvl="1" indent="0">
              <a:buNone/>
            </a:pPr>
            <a:endParaRPr lang="nl-NL" dirty="0"/>
          </a:p>
        </p:txBody>
      </p:sp>
    </p:spTree>
    <p:extLst>
      <p:ext uri="{BB962C8B-B14F-4D97-AF65-F5344CB8AC3E}">
        <p14:creationId xmlns:p14="http://schemas.microsoft.com/office/powerpoint/2010/main" val="3941156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Aard klachtenprocedure </a:t>
            </a:r>
          </a:p>
        </p:txBody>
      </p:sp>
      <p:sp>
        <p:nvSpPr>
          <p:cNvPr id="3" name="Tijdelijke aanduiding voor inhoud 2"/>
          <p:cNvSpPr>
            <a:spLocks noGrp="1"/>
          </p:cNvSpPr>
          <p:nvPr>
            <p:ph idx="1"/>
          </p:nvPr>
        </p:nvSpPr>
        <p:spPr/>
        <p:txBody>
          <a:bodyPr>
            <a:normAutofit/>
          </a:bodyPr>
          <a:lstStyle/>
          <a:p>
            <a:r>
              <a:rPr lang="nl-NL" dirty="0"/>
              <a:t>Je dient een klacht in omdat je recht wil, erkenning wil van wat gebeurd is</a:t>
            </a:r>
          </a:p>
          <a:p>
            <a:r>
              <a:rPr lang="nl-NL" dirty="0"/>
              <a:t>De uitspraak zegt dat ook: je klacht is gegrond of ongegrond</a:t>
            </a:r>
          </a:p>
          <a:p>
            <a:pPr lvl="1"/>
            <a:r>
              <a:rPr lang="nl-NL" dirty="0"/>
              <a:t>De klacht en de feiten staan op papier </a:t>
            </a:r>
          </a:p>
          <a:p>
            <a:pPr lvl="1"/>
            <a:r>
              <a:rPr lang="nl-NL" dirty="0"/>
              <a:t>De beoordeling door de klachtencommissie</a:t>
            </a:r>
          </a:p>
          <a:p>
            <a:pPr lvl="1"/>
            <a:r>
              <a:rPr lang="nl-NL" dirty="0"/>
              <a:t>En de conclusie, met een advies voor afdoening</a:t>
            </a:r>
          </a:p>
          <a:p>
            <a:r>
              <a:rPr lang="nl-NL" dirty="0"/>
              <a:t>Tegelijk is dat ook alles: je hebt een brief met een tekst die zegt dat er inderdaad sprake is geweest van seksueel misbruik in een kerkelijke relatie</a:t>
            </a:r>
          </a:p>
          <a:p>
            <a:pPr marL="457200" lvl="1" indent="0">
              <a:buNone/>
            </a:pPr>
            <a:endParaRPr lang="nl-NL" dirty="0"/>
          </a:p>
        </p:txBody>
      </p:sp>
    </p:spTree>
    <p:extLst>
      <p:ext uri="{BB962C8B-B14F-4D97-AF65-F5344CB8AC3E}">
        <p14:creationId xmlns:p14="http://schemas.microsoft.com/office/powerpoint/2010/main" val="2835119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Procesverloop en werkwijze</a:t>
            </a:r>
          </a:p>
        </p:txBody>
      </p:sp>
      <p:sp>
        <p:nvSpPr>
          <p:cNvPr id="3" name="Tijdelijke aanduiding voor inhoud 2"/>
          <p:cNvSpPr>
            <a:spLocks noGrp="1"/>
          </p:cNvSpPr>
          <p:nvPr>
            <p:ph idx="1"/>
          </p:nvPr>
        </p:nvSpPr>
        <p:spPr>
          <a:xfrm>
            <a:off x="810000" y="2198917"/>
            <a:ext cx="10424851" cy="4659083"/>
          </a:xfrm>
        </p:spPr>
        <p:txBody>
          <a:bodyPr>
            <a:normAutofit/>
          </a:bodyPr>
          <a:lstStyle/>
          <a:p>
            <a:r>
              <a:rPr lang="nl-NL" dirty="0"/>
              <a:t>Er komt een melding binnen (brief en bewijs), klager krijgt een ontvangstbevestiging</a:t>
            </a:r>
          </a:p>
          <a:p>
            <a:r>
              <a:rPr lang="nl-NL" dirty="0"/>
              <a:t>De kernklachtencommissie beslist over ontvankelijkheid</a:t>
            </a:r>
          </a:p>
          <a:p>
            <a:pPr lvl="1"/>
            <a:r>
              <a:rPr lang="nl-NL" dirty="0"/>
              <a:t>Wordt de klacht in behandeling genomen, dan worden klager, aangeklaagde en betrokken kerkenraad geïnformeerd en er wordt een commissie samengesteld</a:t>
            </a:r>
          </a:p>
          <a:p>
            <a:pPr lvl="1"/>
            <a:r>
              <a:rPr lang="nl-NL" dirty="0"/>
              <a:t>Zo niet, dan wordt alleen de klager geïnformeerd</a:t>
            </a:r>
          </a:p>
          <a:p>
            <a:r>
              <a:rPr lang="nl-NL" dirty="0"/>
              <a:t>De klachtencommissie maakt een procesplanning en vraagt aangeklaagde een verweer in te dienen</a:t>
            </a:r>
          </a:p>
          <a:p>
            <a:r>
              <a:rPr lang="nl-NL" dirty="0"/>
              <a:t>Partijen worden gehoord op afzonderlijke zittingen waarvan een verslag wordt opgesteld (partijen kunnen reageren per brief)</a:t>
            </a:r>
          </a:p>
          <a:p>
            <a:r>
              <a:rPr lang="nl-NL" dirty="0"/>
              <a:t>De commissie doet uitspraak: gegrond of ongegrond</a:t>
            </a:r>
          </a:p>
          <a:p>
            <a:pPr lvl="1"/>
            <a:r>
              <a:rPr lang="nl-NL" dirty="0"/>
              <a:t>Ongegrond – bericht en motivering aan klager, aangeklaagde en kerkenraad</a:t>
            </a:r>
          </a:p>
          <a:p>
            <a:pPr lvl="1"/>
            <a:r>
              <a:rPr lang="nl-NL" dirty="0"/>
              <a:t>Gegrond – uitspraak aan klager, aangeklaagde en kerkenraad </a:t>
            </a:r>
          </a:p>
        </p:txBody>
      </p:sp>
    </p:spTree>
    <p:extLst>
      <p:ext uri="{BB962C8B-B14F-4D97-AF65-F5344CB8AC3E}">
        <p14:creationId xmlns:p14="http://schemas.microsoft.com/office/powerpoint/2010/main" val="1974101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eerbaar">
  <a:themeElements>
    <a:clrScheme name="Citeerbaar">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eerbaar">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eerbaar">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Citeerbaar</Template>
  <TotalTime>0</TotalTime>
  <Words>1440</Words>
  <Application>Microsoft Office PowerPoint</Application>
  <PresentationFormat>Breedbeeld</PresentationFormat>
  <Paragraphs>132</Paragraphs>
  <Slides>19</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19</vt:i4>
      </vt:variant>
    </vt:vector>
  </HeadingPairs>
  <TitlesOfParts>
    <vt:vector size="22" baseType="lpstr">
      <vt:lpstr>Century Gothic</vt:lpstr>
      <vt:lpstr>Wingdings 2</vt:lpstr>
      <vt:lpstr>Citeerbaar</vt:lpstr>
      <vt:lpstr>Er is een klacht ingediend, wat nu?  klachtencommissie SMKR</vt:lpstr>
      <vt:lpstr>Er is een klacht ingediend, wat nu? </vt:lpstr>
      <vt:lpstr>Er is een klacht ingediend, wat nu? </vt:lpstr>
      <vt:lpstr>Wat kan ik vandaag vertellen: </vt:lpstr>
      <vt:lpstr>Klachtencommissie SMKR</vt:lpstr>
      <vt:lpstr>Aard klachtenprocedure</vt:lpstr>
      <vt:lpstr>Aard klachtenprocedure</vt:lpstr>
      <vt:lpstr>Aard klachtenprocedure </vt:lpstr>
      <vt:lpstr>Procesverloop en werkwijze</vt:lpstr>
      <vt:lpstr>Ontvankelijkheid </vt:lpstr>
      <vt:lpstr>Informeren/reageren </vt:lpstr>
      <vt:lpstr>Beoordeling </vt:lpstr>
      <vt:lpstr>Rol van de vertrouwenspersoon </vt:lpstr>
      <vt:lpstr>Het oordeel – en het vervolg </vt:lpstr>
      <vt:lpstr>Het oordeel – en het vervolg </vt:lpstr>
      <vt:lpstr>Het oordeel – en het vervolg </vt:lpstr>
      <vt:lpstr>Het oordeel – en het vervolg </vt:lpstr>
      <vt:lpstr>Het oordeel – en het vervolg </vt:lpstr>
      <vt:lpstr>Bedankt voor jullie aandacht!</vt:lpstr>
    </vt:vector>
  </TitlesOfParts>
  <Company>NHL Hogeschool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Haan-Kamminga, A.</dc:creator>
  <cp:lastModifiedBy>Avelien Haan</cp:lastModifiedBy>
  <cp:revision>17</cp:revision>
  <cp:lastPrinted>2022-11-04T22:28:45Z</cp:lastPrinted>
  <dcterms:created xsi:type="dcterms:W3CDTF">2019-10-16T13:09:34Z</dcterms:created>
  <dcterms:modified xsi:type="dcterms:W3CDTF">2025-11-01T14:09:57Z</dcterms:modified>
</cp:coreProperties>
</file>