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50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9" r:id="rId3"/>
    <p:sldId id="262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8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A8ED-360F-4838-9AFF-3EA2292AB3DA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72F50-B037-4ED4-A542-16E4B0B966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7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2F50-B037-4ED4-A542-16E4B0B9664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60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2F50-B037-4ED4-A542-16E4B0B9664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395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2F50-B037-4ED4-A542-16E4B0B9664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747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2F50-B037-4ED4-A542-16E4B0B9664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747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2F50-B037-4ED4-A542-16E4B0B9664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747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2F50-B037-4ED4-A542-16E4B0B9664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747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2F50-B037-4ED4-A542-16E4B0B9664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747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2F50-B037-4ED4-A542-16E4B0B96645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74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92A6-1FA3-4785-B879-DF65B8D71A9E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CD18-7A0C-435A-B846-F7950D7EBF05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92A6-1FA3-4785-B879-DF65B8D71A9E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CD18-7A0C-435A-B846-F7950D7EBF0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92A6-1FA3-4785-B879-DF65B8D71A9E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CD18-7A0C-435A-B846-F7950D7EBF0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92A6-1FA3-4785-B879-DF65B8D71A9E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CD18-7A0C-435A-B846-F7950D7EBF0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92A6-1FA3-4785-B879-DF65B8D71A9E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CD18-7A0C-435A-B846-F7950D7EBF0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92A6-1FA3-4785-B879-DF65B8D71A9E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CD18-7A0C-435A-B846-F7950D7EBF0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92A6-1FA3-4785-B879-DF65B8D71A9E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CD18-7A0C-435A-B846-F7950D7EBF0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92A6-1FA3-4785-B879-DF65B8D71A9E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CD18-7A0C-435A-B846-F7950D7EBF0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92A6-1FA3-4785-B879-DF65B8D71A9E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CD18-7A0C-435A-B846-F7950D7EBF0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92A6-1FA3-4785-B879-DF65B8D71A9E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CD18-7A0C-435A-B846-F7950D7EBF0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92A6-1FA3-4785-B879-DF65B8D71A9E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CD18-7A0C-435A-B846-F7950D7EBF05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B892A6-1FA3-4785-B879-DF65B8D71A9E}" type="datetimeFigureOut">
              <a:rPr lang="nl-NL" smtClean="0"/>
              <a:t>1-12-2017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53CD18-7A0C-435A-B846-F7950D7EBF0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Video.mp4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6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arinebakker@kpnmail.n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80120"/>
          </a:xfrm>
        </p:spPr>
        <p:txBody>
          <a:bodyPr/>
          <a:lstStyle/>
          <a:p>
            <a:pPr marL="182880" indent="0">
              <a:buNone/>
            </a:pPr>
            <a:r>
              <a:rPr lang="nl-NL" sz="4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  <a:t>Sexueel</a:t>
            </a:r>
            <a:r>
              <a:rPr lang="nl-NL" sz="4000" b="0" dirty="0" smtClean="0">
                <a:latin typeface="Comic Sans MS" panose="030F0702030302020204" pitchFamily="66" charset="0"/>
              </a:rPr>
              <a:t> misbruik geen eindstation</a:t>
            </a:r>
            <a:endParaRPr lang="nl-NL" sz="4000" b="0" dirty="0">
              <a:latin typeface="Comic Sans MS" panose="030F0702030302020204" pitchFamily="66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484784"/>
            <a:ext cx="3456384" cy="230310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149080"/>
            <a:ext cx="3931929" cy="221171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55576" y="4509120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smtClean="0">
                <a:latin typeface="Comic Sans MS" panose="030F0702030302020204" pitchFamily="66" charset="0"/>
              </a:rPr>
              <a:t>De plaatjes geven aan dat misbruik geen eindstation is maar een wegversperring. Met goede hulp en liefdevolle relaties kun je leren om </a:t>
            </a:r>
            <a:r>
              <a:rPr lang="nl-NL" sz="1100" dirty="0">
                <a:latin typeface="Comic Sans MS" panose="030F0702030302020204" pitchFamily="66" charset="0"/>
              </a:rPr>
              <a:t>ó</a:t>
            </a:r>
            <a:r>
              <a:rPr lang="nl-NL" sz="1100" dirty="0" smtClean="0">
                <a:latin typeface="Comic Sans MS" panose="030F0702030302020204" pitchFamily="66" charset="0"/>
              </a:rPr>
              <a:t>m de wegversperring heen te gaan en een ‘gezond’ leven op te bouwen</a:t>
            </a:r>
            <a:endParaRPr lang="nl-NL" sz="1100" dirty="0">
              <a:latin typeface="Comic Sans MS" panose="030F0702030302020204" pitchFamily="66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076057" y="1484784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smtClean="0">
                <a:latin typeface="Comic Sans MS" panose="030F0702030302020204" pitchFamily="66" charset="0"/>
              </a:rPr>
              <a:t>Aan deze power point heb ik tijd en aandacht besteedt én het gaat over een kwetsbaar onderwerp.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Als je iets wilt gebruiken of publiceren uit deze power point stuur daarom dan even een berichtje! </a:t>
            </a:r>
            <a:endParaRPr lang="nl-NL" sz="1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80120"/>
          </a:xfrm>
        </p:spPr>
        <p:txBody>
          <a:bodyPr/>
          <a:lstStyle/>
          <a:p>
            <a:pPr marL="182880" indent="0">
              <a:buNone/>
            </a:pPr>
            <a:r>
              <a:rPr lang="nl-NL" sz="4000" b="0" dirty="0" smtClean="0">
                <a:latin typeface="Comic Sans MS" panose="030F0702030302020204" pitchFamily="66" charset="0"/>
              </a:rPr>
              <a:t>Gevolgen misbruik</a:t>
            </a:r>
            <a:endParaRPr lang="nl-NL" sz="4000" b="0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99592" y="1556792"/>
            <a:ext cx="6984776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Schuld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 Veel slachtoffers voelen zich schuldig (</a:t>
            </a:r>
            <a:r>
              <a:rPr lang="nl-NL" sz="1100" dirty="0" err="1" smtClean="0">
                <a:latin typeface="Comic Sans MS" panose="030F0702030302020204" pitchFamily="66" charset="0"/>
              </a:rPr>
              <a:t>medeverant</a:t>
            </a:r>
            <a:r>
              <a:rPr lang="nl-NL" sz="1100" dirty="0" smtClean="0">
                <a:latin typeface="Comic Sans MS" panose="030F0702030302020204" pitchFamily="66" charset="0"/>
              </a:rPr>
              <a:t>-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 woordelijk gemaakt) had ik geen nee kunnen zeggen </a:t>
            </a:r>
            <a:r>
              <a:rPr lang="nl-NL" sz="1100" dirty="0" err="1" smtClean="0">
                <a:latin typeface="Comic Sans MS" panose="030F0702030302020204" pitchFamily="66" charset="0"/>
              </a:rPr>
              <a:t>etc</a:t>
            </a:r>
            <a:endParaRPr lang="nl-NL" sz="11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psychologisch coping-mechanisme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Ieder mens heeft in aangeboren afkeer van afhankelijk zijn,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je kiest daarom dus liever voor een schuldgevoel dan voor een afhankelijk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gevoel</a:t>
            </a:r>
            <a:endParaRPr lang="nl-NL" sz="1100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Verraad eigen lichaam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        Je lichaam reageert op misbruik wat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  enorm veel verwarring geeft;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  dit is toch niet wat goed is, waarom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  reageert </a:t>
            </a:r>
            <a:r>
              <a:rPr lang="nl-NL" sz="1100" dirty="0" err="1" smtClean="0">
                <a:latin typeface="Comic Sans MS" panose="030F0702030302020204" pitchFamily="66" charset="0"/>
              </a:rPr>
              <a:t>mn</a:t>
            </a:r>
            <a:r>
              <a:rPr lang="nl-NL" sz="1100" dirty="0" smtClean="0">
                <a:latin typeface="Comic Sans MS" panose="030F0702030302020204" pitchFamily="66" charset="0"/>
              </a:rPr>
              <a:t> lichaam dan?</a:t>
            </a: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46" y="2708920"/>
            <a:ext cx="2084867" cy="2535198"/>
          </a:xfrm>
          <a:prstGeom prst="rect">
            <a:avLst/>
          </a:prstGeom>
        </p:spPr>
      </p:pic>
      <p:pic>
        <p:nvPicPr>
          <p:cNvPr id="9" name="Afbeelding 8" descr="Afbeeldingsresultaat voor onterecht beschuldig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1" r="26748" b="5833"/>
          <a:stretch/>
        </p:blipFill>
        <p:spPr bwMode="auto">
          <a:xfrm>
            <a:off x="5024941" y="764704"/>
            <a:ext cx="791845" cy="2783840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ln>
            <a:noFill/>
          </a:ln>
          <a:effectLst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313" y="4154899"/>
            <a:ext cx="4579053" cy="21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80120"/>
          </a:xfrm>
        </p:spPr>
        <p:txBody>
          <a:bodyPr/>
          <a:lstStyle/>
          <a:p>
            <a:pPr marL="182880" indent="0">
              <a:buNone/>
            </a:pPr>
            <a:r>
              <a:rPr lang="nl-NL" sz="4000" b="0" dirty="0" smtClean="0">
                <a:latin typeface="Comic Sans MS" panose="030F0702030302020204" pitchFamily="66" charset="0"/>
              </a:rPr>
              <a:t>Gevolgen misbruik</a:t>
            </a:r>
            <a:endParaRPr lang="nl-NL" sz="4000" b="0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73937" y="1340768"/>
            <a:ext cx="698477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Schaamte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 smtClean="0">
                <a:latin typeface="Comic Sans MS" panose="030F0702030302020204" pitchFamily="66" charset="0"/>
              </a:rPr>
              <a:t>    Plaatjes google: overeenkomst gezicht bedekken…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        Schaamte gevoel is intens diep, alles overheersend.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 een van de redenen waarom voor een kind er alles aan gelegen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        is misbruik te verbergen en het voor volwassenen een enorme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 drempel is om te praten</a:t>
            </a:r>
            <a:endParaRPr lang="nl-NL" sz="1100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Besmeurd zijn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 smtClean="0">
                <a:latin typeface="Comic Sans MS" panose="030F0702030302020204" pitchFamily="66" charset="0"/>
              </a:rPr>
              <a:t>   Misbruik levert een gevoel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van besmeurd zijn op; het 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gevoel dat je nooit meer rein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zult worden</a:t>
            </a: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Breed effect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 smtClean="0">
                <a:latin typeface="Comic Sans MS" panose="030F0702030302020204" pitchFamily="66" charset="0"/>
              </a:rPr>
              <a:t>   De steen is het misbruik zelf, de kringen het effect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ervan. Een dader maakt veel slachtoffers, niet 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alleen diegene die hij daadwerkelijk misbruikt.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Komt misbruik uit, dan heeft dan een enorm effect en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geeft veel verdriet voor ouders en familie van zowel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dader als slachtoffer</a:t>
            </a: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t="4337" r="5379" b="5427"/>
          <a:stretch/>
        </p:blipFill>
        <p:spPr>
          <a:xfrm>
            <a:off x="3347864" y="2492896"/>
            <a:ext cx="1425453" cy="203075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96" y="4365104"/>
            <a:ext cx="3048000" cy="21907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92696"/>
            <a:ext cx="3069420" cy="245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0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80120"/>
          </a:xfrm>
        </p:spPr>
        <p:txBody>
          <a:bodyPr/>
          <a:lstStyle/>
          <a:p>
            <a:pPr marL="182880" indent="0">
              <a:buNone/>
            </a:pPr>
            <a:r>
              <a:rPr lang="nl-NL" sz="4000" b="0" dirty="0" smtClean="0">
                <a:latin typeface="Comic Sans MS" panose="030F0702030302020204" pitchFamily="66" charset="0"/>
              </a:rPr>
              <a:t>Gevolgen misbruik</a:t>
            </a:r>
            <a:endParaRPr lang="nl-NL" sz="4000" b="0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73937" y="1556792"/>
            <a:ext cx="698477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Zwijgen; last alleen dragen</a:t>
            </a:r>
            <a:endParaRPr lang="nl-NL" dirty="0">
              <a:latin typeface="Comic Sans MS" panose="030F0702030302020204" pitchFamily="66" charset="0"/>
            </a:endParaRPr>
          </a:p>
          <a:p>
            <a:r>
              <a:rPr lang="nl-NL" dirty="0" smtClean="0">
                <a:latin typeface="Comic Sans MS" panose="030F0702030302020204" pitchFamily="66" charset="0"/>
              </a:rPr>
              <a:t>    </a:t>
            </a:r>
            <a:r>
              <a:rPr lang="nl-NL" sz="1100" dirty="0" smtClean="0">
                <a:latin typeface="Comic Sans MS" panose="030F0702030302020204" pitchFamily="66" charset="0"/>
              </a:rPr>
              <a:t>Schuld-, schaamte en besmeurde gevoelens, loyaliteit en impact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       op omgeving als misbruik uitkomt zijn de redenen  om te zwijgen.</a:t>
            </a:r>
          </a:p>
          <a:p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Én last voor de ander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        Als je misbruik deelt, geef je een heftige boodschap aan de ander, dat doe je niet zomaar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 eventjes….</a:t>
            </a:r>
          </a:p>
          <a:p>
            <a:endParaRPr lang="nl-NL" sz="1100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32" y="541585"/>
            <a:ext cx="1427163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46518"/>
            <a:ext cx="2437030" cy="159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fbeelding 7" descr="Afbeeldingsresultaat voor onterecht beschuldig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1" r="26748" b="5833"/>
          <a:stretch/>
        </p:blipFill>
        <p:spPr bwMode="auto">
          <a:xfrm>
            <a:off x="5868144" y="164872"/>
            <a:ext cx="791845" cy="2783840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ffectLst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915" y="2852936"/>
            <a:ext cx="2322275" cy="166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2201958" cy="17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80120"/>
          </a:xfrm>
        </p:spPr>
        <p:txBody>
          <a:bodyPr/>
          <a:lstStyle/>
          <a:p>
            <a:pPr marL="182880" indent="0">
              <a:buNone/>
            </a:pPr>
            <a:r>
              <a:rPr lang="nl-NL" sz="4000" b="0" dirty="0" smtClean="0">
                <a:latin typeface="Comic Sans MS" panose="030F0702030302020204" pitchFamily="66" charset="0"/>
              </a:rPr>
              <a:t>Gevolgen misbruik</a:t>
            </a:r>
            <a:endParaRPr lang="nl-NL" sz="4000" b="0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99592" y="1556792"/>
            <a:ext cx="698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Boek Lieveling (dubbelklik boek- filmpje Pauline Barendregt)</a:t>
            </a: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3" t="3387" r="6609" b="3191"/>
          <a:stretch/>
        </p:blipFill>
        <p:spPr bwMode="auto">
          <a:xfrm>
            <a:off x="3059833" y="2852936"/>
            <a:ext cx="2304255" cy="281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3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80120"/>
          </a:xfrm>
        </p:spPr>
        <p:txBody>
          <a:bodyPr/>
          <a:lstStyle/>
          <a:p>
            <a:pPr marL="182880" indent="0">
              <a:buNone/>
            </a:pPr>
            <a:r>
              <a:rPr lang="nl-NL" sz="4000" b="0" dirty="0" smtClean="0">
                <a:latin typeface="Comic Sans MS" panose="030F0702030302020204" pitchFamily="66" charset="0"/>
              </a:rPr>
              <a:t>Geloof en misbruik</a:t>
            </a:r>
            <a:endParaRPr lang="nl-NL" sz="4000" b="0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99592" y="1999367"/>
            <a:ext cx="6984776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Diep zondebesef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100" dirty="0" smtClean="0">
                <a:latin typeface="Comic Sans MS" panose="030F0702030302020204" pitchFamily="66" charset="0"/>
              </a:rPr>
              <a:t>Door misbruik en medeverantwoordelijk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voelen had ik het gevoel te zondigen.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God zou mij dan ook niet meer zien  zitten</a:t>
            </a: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Eenzaamheid</a:t>
            </a: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sz="1100" dirty="0" smtClean="0">
                <a:latin typeface="Comic Sans MS" panose="030F0702030302020204" pitchFamily="66" charset="0"/>
              </a:rPr>
              <a:t>Geen goede plek in gezin, school, kerk en 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misschien ook niet bij God….</a:t>
            </a: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55" y="188640"/>
            <a:ext cx="1821439" cy="102882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59" y="3776164"/>
            <a:ext cx="2212039" cy="241112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59" y="1996798"/>
            <a:ext cx="1981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8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80120"/>
          </a:xfrm>
        </p:spPr>
        <p:txBody>
          <a:bodyPr/>
          <a:lstStyle/>
          <a:p>
            <a:pPr marL="182880" indent="0">
              <a:buNone/>
            </a:pPr>
            <a:r>
              <a:rPr lang="nl-NL" sz="4000" b="0" dirty="0" smtClean="0">
                <a:latin typeface="Comic Sans MS" panose="030F0702030302020204" pitchFamily="66" charset="0"/>
              </a:rPr>
              <a:t>Misbruik en genezing</a:t>
            </a:r>
            <a:endParaRPr lang="nl-NL" sz="4000" b="0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99592" y="1988840"/>
            <a:ext cx="698477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Maatje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Voor mij kwam er 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veel rust in m’n leven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d</a:t>
            </a:r>
            <a:r>
              <a:rPr lang="nl-NL" sz="1100" dirty="0" smtClean="0">
                <a:latin typeface="Comic Sans MS" panose="030F0702030302020204" pitchFamily="66" charset="0"/>
              </a:rPr>
              <a:t>oordat ik verkering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k</a:t>
            </a:r>
            <a:r>
              <a:rPr lang="nl-NL" sz="1100" dirty="0" smtClean="0">
                <a:latin typeface="Comic Sans MS" panose="030F0702030302020204" pitchFamily="66" charset="0"/>
              </a:rPr>
              <a:t>reeg en de last samen kon dragen</a:t>
            </a: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Hulp</a:t>
            </a:r>
            <a:endParaRPr lang="nl-NL" sz="1100" dirty="0" smtClean="0">
              <a:latin typeface="Comic Sans MS" panose="030F0702030302020204" pitchFamily="66" charset="0"/>
            </a:endParaRPr>
          </a:p>
          <a:p>
            <a:r>
              <a:rPr lang="nl-NL" sz="1100" dirty="0" smtClean="0">
                <a:latin typeface="Comic Sans MS" panose="030F0702030302020204" pitchFamily="66" charset="0"/>
              </a:rPr>
              <a:t>Professionele hulp heeft me veel geboden</a:t>
            </a: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Erkennen van schuld dader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Een ingewikkeld proces, pas als je de schuld echt bij de 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dader kan leggen kun je gaan rouwen om wat je is aangedaan</a:t>
            </a:r>
          </a:p>
          <a:p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Schuld ‘overdragen’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Ik legde de verkeerde zak bij Christus’ kruis, de zak met schuld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e</a:t>
            </a:r>
            <a:r>
              <a:rPr lang="nl-NL" sz="1100" dirty="0" smtClean="0">
                <a:latin typeface="Comic Sans MS" panose="030F0702030302020204" pitchFamily="66" charset="0"/>
              </a:rPr>
              <a:t>n ervoer geen rust. Totdat ik ontdekte dat ik een zak met 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s</a:t>
            </a:r>
            <a:r>
              <a:rPr lang="nl-NL" sz="1100" dirty="0" smtClean="0">
                <a:latin typeface="Comic Sans MS" panose="030F0702030302020204" pitchFamily="66" charset="0"/>
              </a:rPr>
              <a:t>chaamte, eenzaamheid en verdriet bij het kruis moest leggen….</a:t>
            </a:r>
          </a:p>
        </p:txBody>
      </p:sp>
      <p:pic>
        <p:nvPicPr>
          <p:cNvPr id="8" name="Afbeelding 7" descr="https://www.puurvandaag.nl/wp-content/uploads/2014/07/1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r="49852"/>
          <a:stretch/>
        </p:blipFill>
        <p:spPr bwMode="auto">
          <a:xfrm>
            <a:off x="2555776" y="1196752"/>
            <a:ext cx="1440160" cy="1656184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48390"/>
            <a:ext cx="1515492" cy="151549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91" y="3717033"/>
            <a:ext cx="2694148" cy="12207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3"/>
            <a:ext cx="2309985" cy="1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 rotWithShape="1">
          <a:blip r:embed="rId7"/>
          <a:srcRect l="61331" t="37740" r="14038" b="50481"/>
          <a:stretch/>
        </p:blipFill>
        <p:spPr bwMode="auto">
          <a:xfrm>
            <a:off x="5220072" y="3739376"/>
            <a:ext cx="3744416" cy="2602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577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80120"/>
          </a:xfrm>
        </p:spPr>
        <p:txBody>
          <a:bodyPr/>
          <a:lstStyle/>
          <a:p>
            <a:pPr marL="182880" indent="0">
              <a:buNone/>
            </a:pPr>
            <a:r>
              <a:rPr lang="nl-NL" sz="4000" b="0" dirty="0" smtClean="0">
                <a:latin typeface="Comic Sans MS" panose="030F0702030302020204" pitchFamily="66" charset="0"/>
              </a:rPr>
              <a:t>Misbruik en genezing</a:t>
            </a:r>
            <a:endParaRPr lang="nl-NL" sz="4000" b="0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99592" y="1988840"/>
            <a:ext cx="69847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Verbreken van stilzwijgen</a:t>
            </a:r>
          </a:p>
          <a:p>
            <a:pPr>
              <a:spcAft>
                <a:spcPts val="0"/>
              </a:spcAft>
            </a:pP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een lang en pijnlijk proces. Voor het verbreken moet je dwars door schaamte en schuld heen.</a:t>
            </a:r>
          </a:p>
          <a:p>
            <a:pPr>
              <a:spcAft>
                <a:spcPts val="0"/>
              </a:spcAft>
            </a:pP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Er is nog geen keer voorbij gegaan dat ik niet even stiekem dacht; stel nou voor dat</a:t>
            </a:r>
            <a:r>
              <a:rPr lang="nl-NL" sz="1100" dirty="0">
                <a:latin typeface="Calibri"/>
                <a:ea typeface="Calibri"/>
                <a:cs typeface="Times New Roman"/>
              </a:rPr>
              <a:t>….</a:t>
            </a: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Liefdevolle ervaringen op doen</a:t>
            </a:r>
          </a:p>
          <a:p>
            <a:pPr>
              <a:spcAft>
                <a:spcPts val="0"/>
              </a:spcAft>
            </a:pP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Ik 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ben me bewust gaan richten op wat ik mocht ontvangen in relaties, </a:t>
            </a: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man,</a:t>
            </a:r>
          </a:p>
          <a:p>
            <a:pPr>
              <a:spcAft>
                <a:spcPts val="0"/>
              </a:spcAft>
            </a:pP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vrienden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, </a:t>
            </a: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familie en later kinderen</a:t>
            </a:r>
            <a:endParaRPr lang="nl-NL" sz="11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endParaRPr lang="nl-NL" dirty="0" smtClean="0">
              <a:latin typeface="Comic Sans MS" panose="030F0702030302020204" pitchFamily="66" charset="0"/>
            </a:endParaRPr>
          </a:p>
          <a:p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Lichaam gaan vertrouwen</a:t>
            </a:r>
          </a:p>
          <a:p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Je 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lichaam heeft je verraden, dat roept de vraag op </a:t>
            </a: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of</a:t>
            </a:r>
          </a:p>
          <a:p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je 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wel kunt afgaan op de signalen die je lichaam geeft</a:t>
            </a:r>
            <a:endParaRPr lang="nl-NL" sz="11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80728"/>
            <a:ext cx="1408901" cy="17871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36912"/>
            <a:ext cx="1377179" cy="171430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66496"/>
            <a:ext cx="1428791" cy="2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2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80120"/>
          </a:xfrm>
        </p:spPr>
        <p:txBody>
          <a:bodyPr/>
          <a:lstStyle/>
          <a:p>
            <a:pPr marL="182880" indent="0">
              <a:buNone/>
            </a:pPr>
            <a:r>
              <a:rPr lang="nl-NL" sz="4000" b="0" dirty="0" smtClean="0">
                <a:latin typeface="Comic Sans MS" panose="030F0702030302020204" pitchFamily="66" charset="0"/>
              </a:rPr>
              <a:t>Misbruik en genezing</a:t>
            </a:r>
            <a:endParaRPr lang="nl-NL" sz="4000" b="0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13439" y="1686376"/>
            <a:ext cx="69847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Nieuw Gods beeld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God was een strenge rechter voor mij</a:t>
            </a:r>
          </a:p>
          <a:p>
            <a:pPr>
              <a:spcAft>
                <a:spcPts val="0"/>
              </a:spcAft>
            </a:pP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Ik heb regel voor regel mijn </a:t>
            </a: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Gods</a:t>
            </a:r>
          </a:p>
          <a:p>
            <a:pPr>
              <a:spcAft>
                <a:spcPts val="0"/>
              </a:spcAft>
            </a:pP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beeld 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moeten herschrijven.</a:t>
            </a:r>
          </a:p>
          <a:p>
            <a:pPr>
              <a:spcAft>
                <a:spcPts val="0"/>
              </a:spcAft>
            </a:pP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Kinderen en jeugdwerk </a:t>
            </a: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hielpen en</a:t>
            </a:r>
          </a:p>
          <a:p>
            <a:pPr>
              <a:spcAft>
                <a:spcPts val="0"/>
              </a:spcAft>
            </a:pP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‘dwongen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’ </a:t>
            </a: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me 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erbij.</a:t>
            </a:r>
          </a:p>
          <a:p>
            <a:pPr marL="285750" indent="-285750">
              <a:buFont typeface="Arial" charset="0"/>
              <a:buChar char="•"/>
            </a:pPr>
            <a:endParaRPr lang="nl-NL" sz="11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sz="1100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46" y="1255014"/>
            <a:ext cx="3096344" cy="132466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46" y="1255014"/>
            <a:ext cx="3195352" cy="352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80120"/>
          </a:xfrm>
        </p:spPr>
        <p:txBody>
          <a:bodyPr/>
          <a:lstStyle/>
          <a:p>
            <a:pPr marL="182880" indent="0">
              <a:buNone/>
            </a:pPr>
            <a:r>
              <a:rPr lang="nl-NL" sz="4000" b="0" dirty="0" smtClean="0">
                <a:latin typeface="Comic Sans MS" panose="030F0702030302020204" pitchFamily="66" charset="0"/>
              </a:rPr>
              <a:t>Misbruik en genezing</a:t>
            </a:r>
            <a:endParaRPr lang="nl-NL" sz="4000" b="0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13439" y="1686376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Nieuw Gods beeld</a:t>
            </a: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55778"/>
            <a:ext cx="3813888" cy="5085184"/>
          </a:xfrm>
          <a:prstGeom prst="rect">
            <a:avLst/>
          </a:prstGeom>
        </p:spPr>
      </p:pic>
      <p:pic>
        <p:nvPicPr>
          <p:cNvPr id="3074" name="Picture 2" descr="C:\Users\Gebruiker\Pictures\Wandel Theater\Liefdevolle rech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81388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052988" y="1424766"/>
            <a:ext cx="23029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God als rechter, in ene hand het recht en in de andere de Liefde!</a:t>
            </a:r>
            <a:endParaRPr lang="nl-NL" sz="11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868144" y="1424766"/>
            <a:ext cx="230425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C000"/>
                </a:solidFill>
              </a:rPr>
              <a:t>G</a:t>
            </a:r>
            <a:r>
              <a:rPr lang="nl-NL" sz="11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od als liefdevolle Vader; </a:t>
            </a:r>
          </a:p>
          <a:p>
            <a:r>
              <a:rPr lang="nl-NL" sz="11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kom zoals je bent! </a:t>
            </a:r>
            <a:endParaRPr lang="nl-N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80120"/>
          </a:xfrm>
        </p:spPr>
        <p:txBody>
          <a:bodyPr/>
          <a:lstStyle/>
          <a:p>
            <a:pPr marL="182880" indent="0">
              <a:buNone/>
            </a:pPr>
            <a:r>
              <a:rPr lang="nl-NL" sz="4000" b="0" dirty="0" smtClean="0">
                <a:latin typeface="Comic Sans MS" panose="030F0702030302020204" pitchFamily="66" charset="0"/>
              </a:rPr>
              <a:t>Misbruik en genezing</a:t>
            </a:r>
            <a:endParaRPr lang="nl-NL" sz="4000" b="0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13439" y="1686375"/>
            <a:ext cx="6984776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Accepteren van gebrokenheid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Ik ben beschadigd en kom dat soms onverwachts tegen in </a:t>
            </a:r>
            <a:r>
              <a:rPr lang="nl-NL" sz="1100" dirty="0" err="1" smtClean="0">
                <a:latin typeface="Comic Sans MS" panose="030F0702030302020204" pitchFamily="66" charset="0"/>
              </a:rPr>
              <a:t>bijv</a:t>
            </a:r>
            <a:endParaRPr lang="nl-NL" sz="1100" dirty="0" smtClean="0">
              <a:latin typeface="Comic Sans MS" panose="030F0702030302020204" pitchFamily="66" charset="0"/>
            </a:endParaRPr>
          </a:p>
          <a:p>
            <a:r>
              <a:rPr lang="nl-NL" sz="1100" dirty="0">
                <a:latin typeface="Comic Sans MS" panose="030F0702030302020204" pitchFamily="66" charset="0"/>
              </a:rPr>
              <a:t>e</a:t>
            </a:r>
            <a:r>
              <a:rPr lang="nl-NL" sz="1100" dirty="0" smtClean="0">
                <a:latin typeface="Comic Sans MS" panose="030F0702030302020204" pitchFamily="66" charset="0"/>
              </a:rPr>
              <a:t>en lied dat me raakt. Accepteren van die beschadiging heeft 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me veel rust gegeven; dan hoefje </a:t>
            </a:r>
            <a:r>
              <a:rPr lang="nl-NL" sz="1100" dirty="0">
                <a:latin typeface="Comic Sans MS" panose="030F0702030302020204" pitchFamily="66" charset="0"/>
              </a:rPr>
              <a:t>e</a:t>
            </a:r>
            <a:r>
              <a:rPr lang="nl-NL" sz="1100" dirty="0" smtClean="0">
                <a:latin typeface="Comic Sans MS" panose="030F0702030302020204" pitchFamily="66" charset="0"/>
              </a:rPr>
              <a:t>r niet meer tegen te vechten.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Je huilt ‘gewoon’ even en gaat daarna verder met je leven.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En: hebben we niet allemaal een beschadiging?</a:t>
            </a: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Delen van ervaringen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Door mijn ervaringen te delen hoop ik iets voor 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a</a:t>
            </a:r>
            <a:r>
              <a:rPr lang="nl-NL" sz="1100" dirty="0" smtClean="0">
                <a:latin typeface="Comic Sans MS" panose="030F0702030302020204" pitchFamily="66" charset="0"/>
              </a:rPr>
              <a:t>nderen te kunnen betekenen. Misschien kan dat 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wat ik ontdekt heb en mocht ervaren aan 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genezing,  ook anderen helpen om los te komen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v</a:t>
            </a:r>
            <a:r>
              <a:rPr lang="nl-NL" sz="1100" dirty="0" smtClean="0">
                <a:latin typeface="Comic Sans MS" panose="030F0702030302020204" pitchFamily="66" charset="0"/>
              </a:rPr>
              <a:t>an wat hen is aangedaan.</a:t>
            </a:r>
            <a:endParaRPr lang="nl-NL" sz="1100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5"/>
          <a:stretch/>
        </p:blipFill>
        <p:spPr>
          <a:xfrm>
            <a:off x="5004048" y="1124744"/>
            <a:ext cx="3298851" cy="229198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61048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5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80120"/>
          </a:xfrm>
        </p:spPr>
        <p:txBody>
          <a:bodyPr/>
          <a:lstStyle/>
          <a:p>
            <a:pPr marL="182880" indent="0">
              <a:buNone/>
            </a:pPr>
            <a:r>
              <a:rPr lang="nl-NL" sz="4000" b="0" dirty="0" smtClean="0">
                <a:latin typeface="Comic Sans MS" panose="030F0702030302020204" pitchFamily="66" charset="0"/>
              </a:rPr>
              <a:t>Even voorstellen…..</a:t>
            </a:r>
            <a:endParaRPr lang="nl-NL" sz="4000" b="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Afbeeldingsresultaat voor lief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1"/>
            <a:ext cx="2949850" cy="196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24128" y="927222"/>
            <a:ext cx="2592288" cy="24610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Picture 2" descr="Afbeeldingsresultaat voor gezin 4 kinderen symbool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t="24750" r="12175"/>
          <a:stretch/>
        </p:blipFill>
        <p:spPr bwMode="auto">
          <a:xfrm>
            <a:off x="5868144" y="1078626"/>
            <a:ext cx="2169212" cy="215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png;base64,iVBORw0KGgoAAAANSUhEUgAABAAAAAMACAYAAAC6uhUNAAAgAElEQVR4XuzdebzXY/74/2uYLDFTyL4vUZEoJBVjCSFlsjO2yU4MkSXLWFJSVCSMfQlJkjXGkn3fyZJUdmkyGmPMd8zv9njefq9zO9MndU7nnM77fa7H63brls55L6/rfr388Xxez+t5/eq///3vf5OXAgoooIACCiiggAIKKKCAAgo0aIFfmQBo0PPr4BRQQAEFFFBAAQUUUEABBRQIARMAPgg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CgDgV++umn9P3336fGjRunJZdcsg6/qfof/f7776fnn38+7b///qlRo0bV/wDfoYACCiiggAJlJWACoKymy5tVQAEFFCg3gWuvvTYNHjw4jR49Om244YYlc/sffvhhOuKII9KgQYPSZpttVjL35Y0ooIACCiigQN0JmACoO1s/WQEFFFAgc4G//e1v6Y9//GNaffXV08UXX5wWX3zxkhD55z//mU499dT029/+Nv35z39Ov/71r0vivrwJBRRQQAEFFKhbARMAdevrpyuggAIKZCzwzDPPpK5du6YxY8akLl26VFmCqoEnn3wyXXHFFek3v/lNld9X1Rf+9a9/jcTEnXfembbYYouqvs3XKaCAAgoooECZC5gAKPMJ9PYVUEABBUpT4D//+U+srj/11FPp1ltvTausskqVbrSoGthpp53SkUceGe/5xz/+kW666aa03nrrVSuRMLcv/Ne//hWr/59//nn6y1/+kpo0aVKl+2pIL5o1a1b6+eef07LLLtuQhuVYFFBAAQUUmK+ACYD5EvkCBRRQQAEFqi9AgH3AAQekDh06pPPPPz8tuuiiVfoQVuf/9Kc/pVGjRlX0DHj99ddTjx490u9///s0YMCAtNhii1Xps+b2onfeeSfttdde6fDDD4/vyfGaOHFi6tOnT1huu+226Ve/+lWODI5ZAQUUUCBDARMAGU66Q1ZAAQUUqHuBRx55JO24445pwoQJVV6158SA0047LVEFcPnll6ellloqbvT//b//l95444202mqrpRVXXLFGN8/2grPOOivdc8892Zb/0wDxpJNOim0WxxxzTDr55JPT8ssvXyNX36yAAgoooEA5CJgAKIdZ8h4VUEABBcpKYEHL/6dMmZL222+/dOihh1aU/9fmwGn+x6r/1KlT080335yaNWtWmx9fVp+FxciRI9MFF1wQwf/ZZ5+devbsWTKNGssK05tVQAEFFCgbARMAZTNV3qgCCiigQE0E/v73v6e33norPqJNmzaJIJ194OyBX2SRReLnn332WZo2bVraZJNN0pJLLpmK96y88sppnXXWqfh6gse33347/fjjj6lVq1YRNP773/+Ohn101J8xY0b6wx/+kFq2bFlRss/ee75/iSWWiNL+ouz8q6++ij3+K6ywQho/fnw68cQT02233RZH89Glf+bMmen999+P91Ter//111/HzxkH99e8efOKcfz3v/9Nn376aZo8eXJsPeAel1tuuQj8999//9S+ffu4L+6Z7QV8buV7qolzub2X8VMRcd9996XOnTtHImC77barsCy38Xi/CiiggAIKzEvABIDPhwIKKKBAgxdgzzdn3hP4duvWLb388svptddeS+3atavYn085+MEHH5waN24c3fEJ2I899tj0wgsvpF133TVWzJdZZpkIuumgz3/z+ldffTV9/PHHsS+/6Nr/yiuvxPdQxs++fQL8M888Mw0dOjTts88+6eqrr47gvmjIt8Yaa6ROnTpFUE5y4YQTToijA/nM448/PrYR3HLLLdFTgOD+jjvuSA8//HB8Jq8/6qij0hlnnBH3+eWXX8bPeT+fwz28+eab0fDvxRdfjG0JfBYJBsbBSQU43H777dFkMMeLeeCkhvPOOy/mlyqMvn37po033jixLeOqq66Keavp9oscbR2zAgoooEBpCZgAKK358G4UUEABBWpZgP3erMYTzF166aWxr56u/AceeGBFUP3JJ59EUL7SSitFt31WhN97770oxT/nnHPSDz/8EME9K/505icoJKDm9QTQBO80+iPwZmWfgPHKK6+MQJ2gmiCcIJ+VfaoC+ExW5in55zsGDx4cq/gE+LvvvnuU6ZM04DN5/YUXXpiuv/761LFjx+gPwHhYvad8nb4AI0aMSAcddFBq2rRp3B+l/YyVZMa4cePSt99+G8mK4cOHx1IzJTkAACAASURBVH3xenoU9O7dO1133XXpscceq9ZJBbU8RSXzcZjzHOBK5QWmp5xySswVSSH6M1Dt4aWAAgoooEC5CpgAKNeZ874VUEABBaokQDDOCnnlZnwkADii76677orEwPTp0yOop/M+r+NnBN+srhOU77vvvhFYF4392DteHNFXJACKzy8a+fGZxTF7rDCTUKD8niB8++23j3u/++67oxkfyQW683fv3j1+RqBPMEplAav2rM6TmCBJQMk/lQTnnntu+v7779Pmm29e0c2eBAOJjbk1HiR5QbM7tgVwMsEee+wR2wZINnAcXnVOKqgSfBm/6JtvvokkDkkUEgFcWBXPSxkPzVtXQAEFFMhcwARA5g+Aw1dAAQUaugCBLeXdrMZvsMEGEUAT/FO6z+o3e/DZIz979uzUq1evCMQJuEkCcCQfJfj8m3J8gnFW0p9++ukI0rnoqs+qOskDgmzKxNk6wJ56Am6CSfoHkHS44YYbogqApnNFhQHH8VGKT4DPKj9/T5o0Kfajc6/HHXdcWnfddWM1mtVnkhL0GqACgDERpK666qrxubyXPeyV74/P4KKfAZUDH330UYyJ7vfvvvtulLvzGausskpUKRQnDzT056Iq48PsgQceSGPHjg3ziy66yNMCqgLnaxRQQAEFSlbABEDJTo03poACCihQGwIE6Kxys3rL/veiHwCl9ZwBT8DO/u5i3z57vymNp5SfgI8kACv3BMY00mNPPyX7JAs++OCDCN45po+/2SpAQE2w3qJFi9giwKo+30UigqCf8nL6DVBqzn5+Egdrr712/J6f87mNGjWKjvQE61Qf8DO2C/A3YyGhMGjQoEhKkMx44oknIvgn0cHxdnw2r+V++O/ddtstxsNnkSy45pproukgCQS2F/AeEgskI2himPNVPB8keOjJ4PGAOT8Njl0BBRRoeAImABrenDoiBRRQQIFKAqzAsxJPYEf3fwJ1OvgTxA8ZMiRK/Al6KfkmIKbZH0EyF3v3aa7Xv3//2EZAKT//zRaAtm3bRuKArv6spp966qnxPazM03CQVXwqAyi3Lz6LlffWrVvHaynvJ9Dnv9ljznfRG4AEQRGIFwkAVuZZpedv9vQ/9dRT0XeAUwWoSujXr1/acssto9qAfepUNtDYjyoGKgLWWmutigQHiQPGzHXvvffGlgGaBfK+3Ff/6a/AHNLg8f7774953GmnnaJ6ophH/+dSQAEFFFCgnAVMAJTz7HnvCiiggAJVEuC4v++++y4CXFbNWbHnD8H7vC5eQ9BfOTBm1Z6AkM/hqEA+m9J/Gu4VF30AuHhNcfE69uxTSk4CgmCfoL9INsztu3gvvQAo/a+8Ml+Mh+MLOU2gOFKQ1xf3R1Jh6aWXnuf4+Bw+n9dV/oxfelN1PrtKE1NiL+K0BKo0SOzw32zZIDFCcoiqkMrHMJbYrXs7CiiggAIKVEnABECVmHyRAgoooIACCy5AEuG5556LveSffvpprMZTxk/pP1sKdt5556gCKNWLwP/xxx+P6og111wzPfTQQ7EiTjUESZCGclG1MXr06HT66afHloiBAwdGRQCJgF122SV6SHgpoIACCihQzgImAMp59rx3BRRQQIGSF6DJIPvs99xzz2g2SCk/3fzZUsCqPtUDrPBXZQW+vgZLUEwjRI4PJBlATwSqIPgZxxw2lGvGjBnpkEMOiV4JnJJA48Zu3bpFfwa2SZgAaCgz7TgUUECBfAVMAOQ7945cAQUUUGAhCBBETp06Na2//vrpkksuiT33RfC/EL6+xl/x4YcfRlNDmg3SRJEEACclcHHSQSknLqo7eMbGfHFaQvv27eNkhKZNm6ZZs2bFaQ/0BvBSQAEFFFCgnAVMAJTz7HnvCiiggAIlL/D555/HCjJ7/DnSj8Z8dR00f/HFFxG002CwS5cuC2zEEYIXX3xxeumll7IJgNmuMXTo0GjGSM8GtjzceOONaZtttllgR9+ogAIKKKBAqQiYACiVmfA+FFBAAQUUWAAB+glwVCGnG3BMIdfdd9+dhg8fHqvZrGJzceoAJfucAEBQW5WLowc51nDvvfeO4wfrOnFRlXuqy9eQpCHo53QGTnPgFAbK/mm06KWAAgoooEBDEDAB0BBm0TEooIACCmQpQJB65plnpltuuSWNHz8+jv6jqz+VBquvvnqcNFA0F+TEAY4h5BjB3XffvUpeJBL4rHvuuSdtscUWVXpPub6IXg340O+Akxr4b04A4L+9FFBAAQUUaCgCJgAaykw6DgUUUECBLAUIXDlZoE2bNtFUkIqAnj17Rsn+9ttvX2HCMYjvv/9+at26dZU699MFn1X/yZMnp9tuuy0tv/zyDdaXrQ7nnXdeYrvGGmuskZ588smoqjjjjDOi90HlIxgbLIIDU0ABBRTIQsAEQBbT7CAVUEABBXIQoIkdpwxQDVC5/H9Bxk7jQrr90wxvwIABabHFFluQjymL9xD4P/LII9E3gW0OOL722mvR/4AEgN3/y2IavUkFFFBAgSoImACoApIvUUABBRRQYG4CX3/9dayqs4LM0X7NmzdPiyyySLyUIJKVeVbQ2VPOynuxl5xGc2+99VZadtll0zrrrJN+/vnnRLf9mTNnpk022aRihb74OU39KOUnEF1hhRXi8/nd22+/Hd9HN37uge9j1X6llVZKZ599dvQE4Lu5ByoAiiqBYiwc5cd9sJVg3XXXTauttlocS/jDDz+kp556Ko7C4+g/egDwPU2aNKkYX0N6ItjrP3bs2HTSSSdVbJlgfFQBNG7cOHXo0KEhDdexKKCAAgpkLGACIOPJd+gKKKCAAgsmQHB/xx13pIcffjj24FMuz9F+lIzvuuuuEcifddZZ6W9/+1s6+eSTY0X+0Ucfjb36lNLTnZ/Amtfzh+MBzz333LgZGvXts88+sZefzyYwJwB//PHH08iRI9NNN90Ujf34b9671VZbxWo/98T+9WOOOSY+jz37JB0ee+yxCGw5zo57JolAszvec8UVV8R98u++ffumQYMGpRYtWiQSDpT933fffenCCy9Ma6+9duyFnzOBsGB6pfcukiPHHntsOuyww9K2225b0eyQ7RTYUAXhpYACCiigQEMQMAHQEGbRMSiggAIKLFQBAnvOimflnOPiWDknoKeEnOCcAP+bb75JV111VZwdT3k5+/JJGLz66quxkn7DDTekrbfeOqoANt1007j/Tp06pQkTJsTRfc8//3zacccd05FHHplOPPHENG3atDRx4sRoyvfCCy/E7wnUuQfK/pdccsn4PhIEBO90+n/vvffiCLull146PfPMM+nmm2+OqoBRo0ZFwoHXbbbZZrH3ndMB+L7TTz89EhpUElDdUNOtBAt1YmrwZYzz6KOPTrvttlvaa6+9YssDzQ/79OnjFoAauPpWBRRQQIHSEjABUFrz4d0ooIACCpSBAOX2nBVPEM2xcZtvvnnsk2f1+Nlnn01du3ZNdN0nIcDxe717946AvH///umDDz5Iiy++ePyuZcuWccweXfkJ3ln9LwJuEgh0omfVnovXF8kGtgtwD3zuvvvuG0cAUrpPtQE/LxICJA34+UUXXVRxKkCRvCBpwRioHGDl/6GHHkrXX3993FOREGjVqlUaPHhwWmKJJcpgVmp2i1RcMD/8KS7mFFObANbM1ncroIACCpSOgAmA0pkL70QBBRRQoEwEPvnkkyiJZ/WdAJ2Ae9VVV40V9aeffjodeOCBsZrOfv1mzZql7t27xz5yAn+ue++9N35WdJmnJwAr+/QRYOWdFXj24XOUHwmEK6+8Mv7wu6IhH/vTKdtnhZ9+AGwtoCphzz33jAqC2bNnp4033ji98847kWSg3J9tAFy8jostAvQW4F532mmnqA7govS9W7ducYwgFQgN+cL+mmuuSVOmTIktAD/99FNUadCLgcqMoqdDQzZwbAoooIAC+QiYAMhnrh2pAgoooEAtCBQr6DTvY+WcUnE6xT/xxBNRfj99+vSoAGAbAOfIE2DTUf7FF19MRxxxROwp5+f8m54Aa621VqIJHSv5/GHFnsCToJ0VebYOUA1AR/62bdum888/P76TVX0+l20EBP8ErPQOIIglqD3kkEPi5yQohg0blnr16pVo+sd38Dvu6y9/+Us0DOTz2R7ANoAVV1wx3kOygd4F7dq1qwW10v0IEiSU/G+00UaR0MGQP5wG4KWAAgoooEBDEzAB0NBm1PEooIACCtSpACXz48aNiy757Nmniz7BfL9+/dKWW24ZAT4ryvybAJwKAAJMgn/26Rfl9QT0BOUEmpTqU+JPhQBbB+gjQHk+peckGughwOsI/vlMLhIANPsbMmRIBO58Lp9BZQI/40QCLoL5ww8/PBISlLNzD/QPYPsApwNQ8k/jP1b7qThgCwGNASdNmpSuvfba6GHQkC9K/++6667UuXPnSH4wdqozttlmm4Y8bMemgAIKKJCpgAmATCfeYSuggAIK1EyAsnu6x1MizvF+c64YU8bPaj4BeVX2kBOIkgCo/FrK0ekxwFF0BO6VLxINrPQvtdRSFT+e22dwn/ycRoCV75H389ns76/82TQWJJFQ9BaomVL5vZvtHQMHDoxeAA09+VF+s+MdK6CAAgrUVMAEQE0Ffb8CCiiggAJzCNA9n1V2VvkbNWpUFj6vv/56lMBTSUBfAXoOsCLe0C96JXCRIOGiwoPg/3e/+13q2LFjQx++41NAAQUUyEzABEBmE+5wFVBAAQXqVoAO/ZT70x+AI/bK4aLsv+hj0KZNm9guwHaAhn5NnTo1kjRs4zj44INjiwQ9GTiJgYutFV4KKKCAAgo0JAETAA1pNh2LAgoooEC9ClD2T/DMlgAC6qqU/tfrDWf+5TRFJFlDY0eqNmbOnBkNAGfMmBGnKZgAyPwBcfgKKKBAAxQwAdAAJ9UhKaCAAgrUvUCxas5eeprz0VWfo/n++Mc/pjvvvDNtscUWdX8TC/kb5jbmhXwLtf51Tz75ZDR15GQGVv4vuOCC2Arx4IMPugWg1rX9QAUUUECB+hYwAVDfM+D3K6CAAgqUpQDnxnNUH8F/ly5doiEfq//soed4vSZNmtTbuEhK0Nme/ex77713JCdq45pzzLXxmfX9GcWpDmuuuWYcv1g0b2T+aPDopYACCiigQEMSMAHQkGbTsSiggAIKLDQBjsi7/fbb00033ZRWXnnlVJwnz5F7f/rTnxbafczti6ZPnx7JCe6rNpMRc465XgdZwy8nSXLppZfGH47+Y97cslFDVN+ugAIKKFDyAiYASn6KvEEFFFBAgVIT4Pi/Xr16pZYtW6ZzzjknVtgJjgkk77nnnnov/2dVm4QExweus846tcI3tzHXygfX04e8+OKLafDgwdGv4ZFHHoltG1999VXMXQ6nH9QTu1+rgAIKKFDPAiYA6nkC/HoFFFBAgfITIHjs0aNHHJdH+T9l46z601X+5ptvTs2aNSu/Qc3njuccc7kP8JZbbolTGjbYYIOokiBZ0rp16/TMM8+ko48+utyH5/0roIACCigwVwETAD4YCiiggAJZCfz888+Jo/q++OKLtNRSS6WNNtooLbnkkmHw7bffRjf4DTfcMPbwE9i//fbb8Xt+xkXn+CuvvDL22BM4rrfeevE+jpNr3759GjBgQDSRe/311+MzeN+vfvWrCuOvv/46voOGeuuuu25abbXVKn5PHwGOpFt22WUrVu5Zzec7uVit5rMqj4HqA4LYFVZYIV7zj3/8I76b+6q8kl2M5ccff0ytWrVKiy++eNznb37zm4rSd8riqRygK36jRo0iIOb3cxvz0ksvXdbPDVs3ll9++dS1a9f05ptvRgPHgw46KI0YMSL16dOn4pko60F68woooIACCswhYALAR0IBBRRQIBsBVuhZqees9yLYmzVrVrrqqqvSl19+mQ499ND0wgsvpEcffTQC6GOPPTbdf//9qV27drHff/XVV08TJ06MUv/1118/zo5fe+210+TJk9OOO+6YilVlTgJgJbl4H59FcH3NNdekhx9+OF100UURZHPuPEfNHXXUURFk04me1xx55JGxN53EA8mKP/zhD7FHnc8lwD/zzDMjeUCDv8cffzyNHDkyehHwej6TKoTzzjsv7pOLhAPvXWaZZeKeX3311fTxxx+nxRZbLF1xxRUR5FP+znu7d++ettlmm6hueOWVV9Lw4cMjoTDnmGtra0F9PXzMD4E+3iQ7Jk2alNZYY41w7N+/vwmA+poYv1cBBRRQoE4FTADUKa8froACCihQKgIEuATWBOMXXnhhrIAT+BMA8jd7wKkGIOgn+H3jjTciMOf3jz32WBwRt8oqq8RqMWfEX3LJJWn33XeP4RGsUxXA6jH7yXv37p2uu+66ivfRjI/3E1iSSNh4442jAoCg+oEHHki33XZbJAZIKvA5W265ZQT5vIYeA2PHjk2jR4+OaoLnn38+kg2M5cQTT0zTpk2LpAT3yjhY1aYy4ZhjjonkwjfffBOv/emnn+LnK620UiQnOnXqFCcY8D1UFdxxxx2RZDj77LPTYYcdFp9JZQMJg3fffff/jLlU5nVB74NECsmgMWPGhDsnALz33nupW7du8fPKVRsL+h2+TwEFFFBAgVITMAFQajPi/SiggAIK1IkAAfiBBx6YOPe9c+fO6eWXX07HH3982mOPPWLlnwQBwf3AgQNjbziB8HLLLRcJAcr0CZYptydQZgWfvym9p6SelXOqADp06BCf17x58wgiKeXnfZT9U3FAIqBYcWeQ/G7QoEFpwoQJUS1A0oF7ZBWaZnRPPfVUJA04oq6oCCCg5775fi4+l7Pr2QLASj9bG0455ZQ0atSoSBiQkCBhQJUAiQCuIgHA99LDgOujjz5KhxxySPyOigASCBxryBjmHHOdTFAdfyhbKYYNGxbJFHxZ7f/ss89inkiucFH9QBLFJoB1PBl+vAIKKKBAvQmYAKg3er9YAQUUUGBhChTB9nbbbRcN3yihp5EfK7+c984KOSX4rJKzv5+guTjab+jQofF6gmxW/imf528C9rZt28YqOQE0gTmBMyvmHMNH0E7VAHv7Ca5Z2S8C+eL72PNfHCXI7wjKKeEn0CfwJlHBqvQuu+wS9/n999/HVgTugWoB/hDE0nuABMWf//znSDj069cvxvTcc89FUuHpp59OHTt2DHJOLOB9JAlIYPB5bIFgawTfR6BMUDxkyJCoMuAzK495++23j3spp4seCCeddFI0aGSe6f/ART8Fjk1kKwgJE48CLKdZ9V4VUEABBaorYAKgumK+XgEFFFCgLAWKCgCCa0rjWRGm8RuB31577RUd/Gnkxyp+sUWAAJz/JnCcPXt2BPqsrhNYE0y3aNEiVov33XfftOqqq8Z2AZIEld9H4MmWgWL1neCbvfiUm7O3n88mWUCSgEoCXn/cccdFPwG2GBCAH3HEEVFhwGo9+/6vv/761LNnz0gScM8kIUhwUNbOZ5Jo4HNIOrBFgKoEjrzj6MIPPvgg+gHQk4C/f/jhh7hnvvPBBx+MygP2w/M9fC+vIcFQecxFIqHcHgTcKPdn9Z+tFSR66HdAtcfmm29ebsPxfhVQQAEFFKi2gAmAapP5BgUUUECBchQgOGaVnNV8+gDQUZ998wTnrPpSKn/CCSdU7NFnjDQAJDhnZf+MM86IZnHs2x83blxsA6CCgIZ6rNBTyk9igevee++NVXc+r1ht5nWU1BN80jiQxnpsL9h2221jvzn7/VlpJ5AnYKcagC79JBd4D/9m9Zr7535pwsc9817ew95/GguSACCpwSo+iQHGzTYCtgDw73322SctscQSFSX+JB1IbrD1gSoHTi647777IlAm2TG3MZfr/ngsqPBg/kiA0AeCJotNmzaNaoiWLVuW46PtPSuggAIKKFBlARMAVabyhQoooIACDUGAYJfAmkB3fmXslIcTNHLkXRH0shJOsF4cHTg3k7m9j9fx8++++y6C6rkdo8fvKfFnD35xb3w/gWrl0nTugdexlWHO+2Dln60AdPgvruIoQX7G6/keSv95f+WL91IRwPdXfv+8xlzcC/dYDkcDUt3ASQ/0TmBO8WU7BBUYp59+elQFUKVBMoZKCi8FFFBAAQUakoAJgIY0m45FAQUUUKDkBAi+WXGm+36pBZTzSiTMD5JkAVUFL730UmwhYAWd6gQqFkr54hQF+iKwtaJI6pBMYXvAbrvtFls1aAjJVgiqLkiGeCmggAIKKNBQBEwANJSZdBwKKKCAAiUpwLF/99xzT6wys/e/lC5WuukNUBwxWNV7Y9Wc4wPpf0APAxoHcqwgDRD5PLYYlOrFKQn0NmArBL0fqFxg6wQ9F2gCSGKAZAZbAzgtgpMgvBRQQAEFFGgoAiYAGspMOg4FFFBAgZITIIik1Jxyck4VKKWLoJcGf5wAcPHFF0cgXJWLigb20dMnoGh6SDXA+PHjY9WckwRK+SqOAyTQ54jDNm3axAkI9HTg79deey1W/knc0ITRBEApz6b3poACCihQXQETANUV8/UKKKCAAgpUQaBo6vf222/HnvK6Xv3nyEJWtqk02Hjjjed7h88880zq2rVrGjNmTJwuUNXrs88+i0aDnBrw+9//vqpvK6nXsd//hhtuiECfXgckQkiAPPbYY4kjDknacFoE45xXr4eSGpQ3o4ACCiigQBUETABUAcmXKKCAAgooUF2BKVOmxAkClJpzjF5dXqxqE8xyssAVV1wx333rRXLiqaeeShyPuMoqq8TtvfLKK3E0IgFxsfL9+eefR3k8pyVw8gCvpwKg8vvqcmy1+dl0/r/77rsjGbPDDjtU9ADgOwj+OblhyJAhUcmABVsEvBRQQAEFFGhIAiYAGtJsOhYFFFBAgZIRYNWfIwMpjW/Xrl2d3hf72lm1pgEfwfv8LoJ6jizs0KFDHCHIqQGcjMC+foL9yvdMoE9gTEk8TfJY+V955ZUr3je/7yql39OwkDnhuMM+ffrENgaSAT179qzoBcBxiG+88UY0BSwSI6U0Bu9FAQUUUECBmgiYAKiJnu9VQAEFFFBgLgI0ySNQ5si/hVH+f++996bTTjutys38HnnkkehJMGHChP8p/6f7/aeffhr74otjBxnDe++9l1q3bp0mT54clQCXXHJJ7I8vt+vqq69OO++8cxzDeMIJJ4QXFxUNReKkKsc8ltu4vV8FFFBAAQUKARMAPgsKKKCAAgrUssD7778fpf8Ey6yqF8fN1fLXxMexn/3UU0+NTvY1Kf+vyr1dddVV0WPgjjvuSBtssEG8hbJ6Kgro/M9xgPV1ffTRR+nVV19N3bt3/8WGhjQt3GOPPWL7Ak0AzznnnPS73/0uPfzww/HfpXx6QX25+r0KKKCAAg1LwARAw5pPR6OAAgooUAICrMgTiI4bNy5Wymmcx4kALVu2jKPziovu+TQJ/PHHH1OrVq0icKUUn7PnixV43kt3+mJVvvis5s2bp+WXXz5NmjQpmv9Rnn/sscdWvLf4bKoRKNnn9YssskiaMWNGNLfjXgYMGBBN8H7++ee4D37PUXhFwoLvmjZtWtpkk03iNVQ10D+ARMPSSy8dHfM54eD555+P0wTYJrDeeuvVywxwD1Q14NC/f/+5nkYwdOjQuMcPPvggXjd8+PC4V6o0jjrqKBv+1cvM+aUKKKCAAgtTwATAwtT2uxRQQAEFGrwAATL7zB944IFYKSdIJjCfOXNmOuaYY9LgwYNjpZkqAcrO2YN+8MEHx+r1xx9/HAF5sZL/5JNPxu+aNm0an8Xvjz766DR16tT4LMrYb7vttkRp+4UXXphatGgRiYKJEyems88+O4Ja9rv37ds3GhL27t07vqdbt27p8ssvjy7+rOCPHDkynXHGGWmrrbaK1XEaABbfzXc9/fTTqVmzZhVVDaeffnrcD6+lhwDbBmgoyLh/+9vf1ssck6B48MEH08knn5y++eab1K9fv0iMLLXUUhX3wxYHfv/JJ59E2f+qq64a2zQef/zxSIp4KaCAAgoo0NAFTAA09Bl2fAoooIACVRYgeKchXk0uAspevXrFajJN+dg/T/B92GGHpbZt20bATDLgyCOPTOw3JxBdaaWVEsfyderUKX7PtgFW9mnIx+fQmZ+mdRz1RwKAQJfEwbbbbhuBPtUFfE6TJk0icD/88MPToEGDogrh+++/r6gMIPlw4403/k8ZP93vWT2nkSDVB5wmQEDPMXkkAkgO3HXXXYngmRV2vpsqAsZF3wGqFUrpoloCv+uuuy5tvvnmkRjBqaioKO6VLQM0NyQJQMVAsaWhlMbivSiggAIKKFDbAiYAalvUz1NAAQUUKEsBgn+C34ceeijKx1ldp/FddS8CSwJ/OuxT7s+qO8E1PQEIyrt06ZKKJnwE1yQCuIoEQNGYj9J7SvHZc0+wzedRSVB5RZt9/6xcb7nllhH0spWAIwdp1kdlAKvxJBHobM/+dz6DoH369OmRMOD3JA8YO/dZnCLAnn62DlAlwH/zXv6bRAAJChIJlP5vs8021eVZKK+nGoDEBlUNdP6n3J/73XTTTcOU35Ng4Xdsvdhss83qtE/DQhm0X6KAAgoooEAVBEwAVAHJlyiggAIKNHyB2bNnR2D8+uuvR5DLnvabbrrpf/bsV0Wh2IvOvnnOlCe4ZI85e88JpFmR55g5AndK6zt27Bgfy2sI9keNGhWB/Prrrx+v5XVUJRB0z7lKTRC79957x+/oB/Df//43UZ5PiTvBLu/j8+lDUJS7U53APv+iVH6dddaJCgO2CVAdQHBMUEwVwP7775+6du0aSQWa5s2aNSu2G5AI4H45Ko9eAiQQuGpaPVEV3+q8hiQGlQzs9WfLBUclkgDBkS0MXCQ96rJJY3Xu19cqoIACCihQ1wImAOpa2M9XQAEFFChpAfbVs9rPmfDFxco/QS/B95yl4/MbDIElQSVl5XTnp6yeYJtgnpX6piy+AAAAIABJREFUjTbaKH5GN3oCdwJymtLRD4D9+Pz9ww8/RMM9kgkE4MXr5gxUi6qBm2++OUr0Dz300Fj15n0kEgjOCYIJ7LfbbrtIEhxwwAHRK4BtB2wR4DUXXXRR9CrYeuut4zVUK1Cl0LNnzzR27Ni08cYbRzKAkvrKWxhIFnBvY8aMifHQaLAUr2+//TZddtll6YILLojb22uvvSIp8uijj6bzzjsvrbHGGqV4296TAgoooIACtS5gAqDWSf1ABRRQQIFyEigCXVa4d9lll1gdpunegq4Ks42AgLs4Ko99/qw60xSQQLtHjx4R4JMgYAsAfQEIuGkMSGM/kgYkDPg3+9fffPPNxPF77Pmf86Jagc/bfvvto6M/wTsl/SeddFL0AmCln+CWqgAqEv7+979HYzwqB6g2YEsAF/d1ySWXRMUCCQLGTsn8c889F1UQvI97pP9AsWUBNxIdJBCGDRsW4yjVi0QJWwKoAOC0A8ZG+T9X5SqMUr1/70sBBRRQQIHaEjABUFuSfo4CCiigQFkKsI+ewJYmfTS5Ky7K2glyKZ1fkF4AlTFIAvB5NPQrLsr1Cazp+s/PWU2n9L9x48ZVduQz2LpAXwCO8CsuPotmhI0aNYrj+ua8F/7N9xYXlQf/+te/4vXcJ6X+BMtF+f8vJUOoLuDowupWSVR5gLXwQuxZ+aeCgcoHLqolLr744jgFgS0ajMFLAQUUUECBHARMAOQwy45RAQUUUGCeAqyas0pPyTt/CAiLBnu8kRL7ua3ANzRWguKvv/46kgZUF1B5QCPDcr7++c9/RkXEnnvuGZUSxUX5P4mNyj8r53F67woooIACClRFwARAVZR8jQIKKKBAgxfgaD5K8u++++5Y8Wfln7J9jvCjH0Apr3LX1uRQNcCWA472oxFg5SqB2vqOhf05VEmwlYK+CFdccUVac8014xao7nj55Zdje4SXAgoooIACuQiYAMhlph2nAgoooECVBCiHp2EfZfQE/RyVt6D9AKr0hb6ozgWo8KChI3/vuuuuccIDjQvpBUBvAy8FFFBAAQVyETABkMtMO04FFFBAgSoLsLed1X9OCGjWrFnaeeedoyKgVC/K3Okf0KRJk//pBVCq91tX98W8Ua0xY8aM2L5AU8TiogKgd+/eFc3/Dj744DjBYLnllqur2/FzFVBAAQUUKDkBEwAlNyXekAIKKKBAfQoQRNKJf8SIERW3seyyy0YjucMPP7zGWwFo2scxgJTZ13RbwfTp09PAgQPj1IKPPvooffrpp3Hu/VprrRVVDHNrAlhXtkXlxML8zjnHQiKEuXvrrbfi9II5j/fjHidPnhxvW3fddWvsX1eWfq4CCiiggAJ1JWACoK5k/VwFFFBAgbIU4Mg4ut8TRA8dOjT97ne/i6741113XVpttdVqVDJOcuG4444Ll8svvzy69y/oRcDP6QX9+vVLnTp1SmeffXYcLXj77bdH4M/33HPPPWmLLbZY0K+o1vv++te/Rqf92267rV4b67Hnnz+cikBCgMQN1RHHH398VHHgXhz3WK0B+mIFFFBAAQUagIAJgAYwiQ5BAQUUUKD2BGgORzd8GsaxT5xz76kA+Oabb6KZHPvGKbVfkOvFF19MPXr0iCCUI+gW9CpWuulPwP1QScDRdmxZaN68eTrllFNqJclQ1fvjCEFW3qlIuPbaa0vmxITiJIf7778/5pBkSbdu3aI6oE+fPtHfwUsBBRRQQIGcBEwA5DTbjlUBBRRQYL4CX3zxRTr55JMj2P/888/TZZddFkfIvfPOO7F//JZbblmgfeNFN3pWym+99da0yiqrzPdefukFEydOTEcccUQEsnOu8NdWkqE6N/f+++9HZQQVCSRMSuXC/C9/+Us0dGzcuHHM6d///vc43YA56NixY6ncqvehgAIKKKDAQhEwAbBQmP0SBRRQQIFyEnjyySfT2LFj0/nnnx+Bf9E8jtX2vn37psUXX7zawyGxcNBBB6XNN988PnfRRRdN7Em/6667omR97733jp/N75rXajufc+mll6Y777wzjRo1Kq299trz+7ha+T2r/vQiYCwbb7xxrXxmbX0I2y7OOuustPvuu6cNN9wwKhQeeuihNGzYsJK719oas5+jgAIKKKDALwmYAPDZUEABBRRQYC4CNJK7/vrrY6V9/fXXT5999lmaNm1aatGiRZSTV/doQLYW7LjjjmnChAmpS5cu8Y2UzO+3335p5ZVXjpXqqmwtmDJlSryHhAEd7yvfB93vOe6uZcuWacCAAbHSXdcXzQaPPfbY+Bq2TdDcsFQuEiKs+LNFgj8LkrgplbF4HwoooIACCtSGgAmA2lD0MxRQQAEFGrwAHfbfe++9dPXVV8fecQLsysfMzQvgP//5T6xCP/fcc/9T/k+ASoUB5enrrLNOlQwpXT/wwAMTVQpbb731/7ynaGDISQA16TFQpRv5/1/05ptvxhYJtk2UWvk/VRBHHXVUrPSz8r/BBhtUZ2i+VgEFFFBAgQYnYAKgwU2pA1JAAQUUqC0Bmu2xgkzH/UmTJqVXXnklPfDAA2nq1Klp3LhxUVZelWtu5f9Ved+cr/npp5/Saaedll544YXotr/mmmtWvKQo/6cvwB133LHQgt1SLf/H/Lzzzkvbbrttuvnmm9Omm24aSRHmsmfPntWu4FiQ+fI9CiiggAIKlJqACYBSmxHvRwEFFFCgZARY3d53331j5Z+y/zZt2qQtt9wyOsm3b98+jpqrylWszNNAsEgasDf99ddfT+utt15accUVKz6GhnUffvhhIoDlmMCNNtoojvWj1P7LL7+MVXb29nO8HV3uv/7669S0adM4855S/OWWWy76ACy55JLxmSQGqF6YPHlyfE7r1q0rut/PeQ/0JHjjjTeiVJ798sX2Ar6DRn9UMqy77rpxHCK/I0HCNoRvv/22ylsYquJVG68hWcM9czQh2yZGjhwZpyPwN1UBzZo1q42v8TMUUEABBRQoKwETAGU1Xd6sAgoooMDCFCAYf/vtt9PMmTMTwTKJAE4G4L932GGHOE+eIH1+FwE5q/JFYz6OFKRknpVpVqnZHsBFZQEB9VprrRUNA0eMGJFmzZqVLrroogji33333XTMMcekE044Ie7p8ccfj3+TEKDxH/dauRSf1/DZJAr4+fjx49Ojjz4aJxmQIDj++OPT6NGjU//+/dPpp58eATPd/Nkvf/vtt8d9XHPNNenhhx+Oeyg+54ADDoggmr4IBNisqM/Zj2B+JnX9e8bCvdO4kWTF8OHDo58DFQskcNwOUNcz4OcroIACCpSigAmAUpwV70kBBRRQoKQFWPkmqOfIvauuuup/VvDnvPGiSR77/HkPq/BDhgyJ/gE0/iOAJ6D+6quvYnWfigCOq2MVns8miCUY5+fF/n+O27vnnnsikN9uu+3iKyn9Z3sAQX67du0iSXHqqacmkg18zjLLLJNoREiw/uCDDyaOI+RnfH6fPn0i4UDCg5VzmvmdeeaZsdWA5ADfzz76opcB2yBIaNAUsfi8UjtS77vvvku9evWKSobjjjsutmxgdfbZZ6d+/fqZACjp/8O8OQUUUECBuhIwAVBXsn6uAgoooECDFiCYP+mkk9J9992Xdt11118cK6v6rJLTKI9Vco7xY3WaEn9K0qkKIEit3Nyvc+fO6eWXX44V+j322CNW71nFZjX//vvvj9V7Tiao3HWfBAAVBfQGILlQbDu4/PLLI7j/+OOP4zhD+gawKk4lA0EypwaMGTMmkgZcbHsg4CcZQQDNCQWVv4cjDAcNGhSnGdDUkKP/5uxHUCoTzz3iThKGFX+SMGzjwKQqlRulMg7vQwEFFFBAgdoSMAFQW5J+jgIKKKBAVgKslD/77LPRI2BepwHwOkrOi1X8JZZYIo77Iwhnbz2r0TT3IwFAYM0qNYEqe+179OgRzevoNVCsaP/73/+OYH6rrbaq2OtPo0KSBUsvvXR8Lqv+r776apwWwNGDK6ywQux57969e+rQoUNUF9AbgEoDThMokgZUIfTt2zf+8J1sB6DnQdFToGhCyBGJlNJfdtllEVxfcsklkdAgyK7u8Yh1+dAwRlb+WfXnnrfffvtIZlj+X5fqfrYCCiigQCkLmAAo5dnx3hRQQAEFSlKAFXzK4Lm6dOmSWrVq9YsNAVmJ79SpUzSfIzCnCoBAmpV3gmu2ExxyyCGxnYCAnVV8tgQQvFKmTw+AvfbaK7rXk2ygkz3VAXwGWwgI7EkeUI1ApQHBfrEtoGvXrrENgK0Biy66aHrttdfie9gL/+OPP0YvAS4C+A8++CASAqz877zzzvG9f/zjH+P3BPtsF6AHAvfNd5Gc4O8ffvghtgdsscUW/+dYwrqYPAwfeuihtN9++0Wvgrld2LAFgkQLiQyqHdi+sOqqq1a5cWNd3LufqYACCiigQH0LmACo7xnw+xVQQAEFykqAgJ4AndL+4jr33HMj0C4671ceEJ3+CZa33nrrNHjw4KgWoJkegTRB9rBhw1Lbtm0jYB0wYEAaOnRo7Pf/7W9/G432KGEn0GX//sEHHxx7/wneiyC+RYsW0cDvhhtuiJJ8VuV32mmnCHjZ30+FAd9JooBEAu/jPgmS2VJw8cUXxwkH7OU/44wzovFfcVFFwLg4YYBGg4yFkwY4Wo9KBN5PLwB6GrBVYWGs/rOFgv4Ev/nNb+ZqzripgmCrwm677Rb/vdJKK0VihV4Alv6X1f9u3qwCCiigQC0LmACoZVA/TgEFFFCg4QgQUF999dWxcsyKP3vpCYoplSewppyei/J+AvbiiL85BVglp/S/8rGBrPyzKr/YYov9z8tnz54dwXWxes0vi6B2+vTpFfvX51zl5t9cc34e30PCgIB5zhVzjv2jhJ+geM73FTdFY0C2H9C8kC0GlS/ezx/GtjCvomFi4cI2iSL5UBxNyHGGJAuonKCqAWuqFKig8FJAAQUUUCBXARMAuc6841ZAAQUUmK8AzfFYPeYIPkr46aZP2f2hhx6aWrZsWfF+uuGzz5ytAOw1p2nfJptsMt/Pn98LKHd/6aWXoh8ADfxYod9mm23m97Ysfs8RhGynYDsAJylgXvRiKLYs0JyROeSoRbZtVD5yMQskB6mAAgoooMAcAiYAfCQUUEABBRT4BQHK/VlFZoWZ/fAElOyFp0Sffe9clPNTRk8jPkr877zzzijTL4LQmuDSA4B9+htttFGU7lN6vzDK7GtyzwvzvVQvsG1i+PDhUaFAVQbzxGo/2xIOO+ywqN5gewXbF5i3FVdccWHeot+lgAIKKKBASQmYACip6fBmFFBAAQVKSYDg/pZbbongmz32Dz/8cOzRJ7gkqGQPP0E6JfvsMafL/pVXXhl78XkdyQKvuhWgWeLEiRPTRRddFPPDMYeciEAjQ+asT58+Bv11OwV+ugIKKKBAGQmYACijyfJWFVBAAQUWvsBTTz0VX8r+fZrojR8/Plbk77vvvkgOcNEYj877lff4L/w7XXjfSF+AF154IT3//POR9FhnnXUW3pf/wjdRqcGcDBw4MLZN0NiQBor0X7jgggsiMeClgAIKKKBA7gImAHJ/Ahy/AgooUGICRdM5gmka69V3yTtN7uimf+ONN6Z33303TZgwIY7vKy5K/9n3z303b948Vpvr+55re0ox+Pbbb9Nyyy0X5fWjRo2KEwoowe/fv3+cQlCf1yuvvBIl/hyTyHNDIoBtAUXypn379umKK65I7dq1q8/b9LsVUEABBRSodwETAPU+Bd6AAgoooEBlAc6p59i8yy+/vGQ6tlNmTiNAtgSw+l+s9L/33nvREJDVcC467dOQjqPzWIFuCNeHH34Yx+eR+OBoPaogRowYEeM88cQT01ZbbRXHAdbXxQkHNAB855130k033RRHFnKRkCFhQ9NGtmdwz/vss0993abfq4ACCiigQEkImAAoiWnwJhRQQAEFECiOdWMPPcHcyiuvXLIwHLt32mmnpUsvvTTtt99+cd78kksuGfvQJ02alM4999yyPHO+CPh32GGHWOVnHDTPGzduXATXa621VuJ3rVu3ji78NNnjdAIuqgMW9sUzw/7/rl27RrNGkjE0b6RJY+fOnWNO6NfAxXGHXgoooIACCuQsYAIg59l37AoooECJCUyZMiWC6b333juCy1Iupf/uu+9Sr169ojP/0ksvHZUBbdu2DVG2DLAvfvvtty8x4f97Oxw1SCKDZoY0zbv//vsj+bL11lvH+D7//PMoraeZ3hdffJHatGkTFQ4kQPg9FQAcU8hxiVtssUW9jJdKjEceeSQxJxzHWFycAkCChq0kXgoooIACCiiQkgkAnwIFFFBAgZIRuPvuu6PcnGP06iuYrCoG2wIILllVJmFBULz77run9ddfP44FpCngAQccUNWPW2ivmzlzZuzbZwWfJnlnnnlmBPlPPvlk/Jxmeqzk33XXXWmnnXaKMVCJQfn/rbfeGmNjnGyH+MMf/hDHH26yySaxCl+fK+zvv/9+HL1IQ8bGjRsntpJQlXHkkUfG0YCM8Y033ojERn3e50KbaL9IAQUUUECBuQiYAPCxUEABBRQoCYF//vOfsepPszn2bTdp0qQk7mteN/HVV19FAM0edPb8c/zc6NGj478JoKkOqO+LBn5ff/11xVF4BPCU7BP8Fyv8hxxySBxl+NlnnyX21L/66qvplFNOifEUq/3MDV3/77jjjrTBBhtUbNd47LHHIvDmZ/V5cW8fffRROvDAAytug/Fcd9116eijj47xUOHAeEhmLLbYYvV5u363AgoooIAC9SJgAqBe2P1SBRRQoGEJsKp89dVXx/5rAuLNNtus2gNkBZcmbQcddFDJl/9XHtyXX36ZBgwYEPvPKZX/5JNPouSckvj62MLACv7EiRNjtbtjx47p+uuvj6aFVCtwr7fddlus8D/xxBOxws89z9lrgS0AVGKMHTs2tjEUyRmO1KObPs0OuaiC4E8pHH/I80MVwoUXXhh9Cbi4X8ZChQLbAfjdtGnTIknAiQZeCiiggAIK5CZgAiC3GXe8CiigQC0LEBwSXHLOOnvfWWndddddq/0tlP+zEv3ggw9G4FquF4Eoe+px4TSDgw8+OBrR1dVVOQin2R0JGFbCBw0alN5+++10wgknRMk+c8Re+VmzZsVefsrjafLH7+ds3scKOSv7lPyvssoqsd+fknq2N6ywwgp1NZQafS6JD1b3acK4//77pw4dOsT4Welv1qxZVC5QqcBWB5oDmgCoEbdvVkABBRQoUwETAGU6cd62AgooUN8C7P3mnHVWm1nx79mz5/+sBBdH502ePDk1atQo9pxXbsZGWTrBMqvHrVq1irJsAlSObCNg46KEm1VrGs/9+te/jn/Tpb558+axyjuv7yAY5mx4OtivuOKKiVJ4VsUXX3zxtOGGG1aszjOOt956K0rgaWa32mqrxe84Ro4Akvvj9VwcBcgKPx3m57ZFge9gC8MHH3yQ7rzzzjjKkLJzkgB1cbEFgaQJZft8D+M94ogjYpWflfuiUSHBLgmAIhFBYM8qOEf7denS5f/c2rBhw2IfPdUYpVgqz/F+BPn0JzjppJMqEhiVjyxkUFRlXHLJJenRRx+N8ZCYoSKCng3lsMWkLp4ZP1MBBRRQIG8BEwB5z7+jV0ABBRZIgKCfrvD9+vWL4J3/ZsWVvfAE6mwJ4Gx4GsXxs/Hjx0cQdsstt0SATaUAAT970AnSOGKOFWZWzPk5K9Ks1BI4N23aNFZvP/7449jLPXXq1DiDnu++4IIL5vodBLrFfnwa251++umRbGCLAfd3++23x3F2BMKUtHOvBO99+/aNlXMqGAYPHhwBI/dw2WWXpTFjxsTWhO+//z6a5fGZxcVRdPQtYG89Y+eiTH6PPfZI55xzTpwIUJOLFXj+cNoAF9UFBP3cMw4EvlRe0AmfbRgkAKjIKEr3eQ9jZFWfwJl7pTS+eF1N7q0+3st4aUC4zTbb/J/9/DiRICCJw7M5YsSIdOKJJ8b80QCQZ43tAPWxPaM+rPxOBRRQQAEFKguYAPB5UEABBRSolkARfFU+qo9gcsiQIRGoE+BTis3xcldddVVaZpllIjClQoAVZ1atCd4IzFjBJRAjoUAwR3BGuTqVACQLCOQ5no4EwzvvvBMJALYI8POHHnport/B73kP30uigfeyks2K/iuvvBIBP2XyL730UpxxTxBMBQNd4rmfHXfcMQJHVvt5PRUDW265ZXSOpxKAYwq5D7rLFxdJAbrPT58+Pf5u165dVCjUxuo5XnwXpfs4r7HGGontEgS5jAM/EhkEvgT/VDMUgX1xX4yF/f4tW7YMX/bC8zuSE3W5PaFaD9Y8XkyCZc5tCswnY+cPWx5IcBDgM9dY8fzQx4BECQ0ZcWEuSYAwP14KKKCAAgrkKGACIMdZd8wKKKBADQQI8mkcV7l8nACUoJifEax17do1yt8Jxli57927d6xIc0Y7K9UEysX+cm6FBADBGmXzLVq0iEZtBHZXXnllJAOoLiCwLo5ve+aZZ37xO9jbTjBP+TuJBlZ+i4DvzTffjNV/vouj4UhWDB06NLYSsPJPUoGu8QTTbFfgO5dYYolICrBfnioGfkZAyTaAyhfJC44v5PMqb3XgXp5++unUrVu3BQq2KVkn8Gf7A9+LD5UJGBanJfB7KhpIWBDU8zrumS0a3BfVDFRNcAIAhnMLqGvwSNT5W5kzqh322muvCOLnvDgBgPGS1Nh8882jQoMLI7ZI8CxhQ1KK15VC08I6R/MLFFBAAQUUmIuACQAfCwUUUECBagmwmk8QVSQACCYJutlfz4o7v2d/Oa+hYRz7+bt37x5B/OzZs2OVnYsEAHvTCewIWnk/wTcr3qzAF+fMs/JLAFv5mLliD/vcvoMAkYCeVW62EbAavvzyy8fnUuLPHwJAtgNw0ZuA7+CzWCUvmsMRMBK0s0d++PDhETgzTnoAEEjTYb5yaT/jGDlyZEUQTkDOVSRMCGKL76wqOAZ89xZbbBEJDxIJa6+9diRb6KHAvn/+zVhZ2WZcJD3om8DPd9lll0hcsP2B1f8igVLV7y+V15FMYksHCSXmoLAt7o8+DlRD8JyRpKG6hDlnzBgVPSVKZTzehwIKKKCAAvUlYAKgvuT9XgUUUKBMBQhKKUmnuR6BO6vxlF/TbI0gv1idZxsAK9UE16+99lrs8Wc/PT8jMB81alSsZtO1nT3arKjzfrrOEygXn0PwT6+Aynu25/UdNMGj7Jvu9lzcF035CJK575133jka9REoc2+sonNkH6vDNCAkQUHTQJrmsZrPajpbBIqEBPfM6+kTQIBZ+SLxQDUD7yXZwdYBKiAowSc5UjmJUZXpJ6lAoD9lypTUqVOnSACQeJgxY0YaPXp03AMr3twjATDJD8bG9gCSLzRLbAir3ZT7s+2BfgfME38zz5UTGlSKMNf0hcCMuaPfAz+rXJFRFXdfo4ACCiigQEMVMAHQUGfWcSmggAJ1JEBjOYIxuuazqk5pP6vkxco5QSvBLkEaq7CsvlK6TcDGfnNWoym/J2AjgCYhQAk35f70ESAAJzAnYKdkv+gjUHk48/sOSvhJSrBSv+yyy0b/ARr0VV455jvZmsApBdwHgT0JjdVXXz1KySn1579ZcSaQZJWZMUyaNCnulWTFvC4SABxNx0VDwJr0AyDhQQKAqguSKYcffngkGkhytG/fPiok2M7Q0C9K+nmu2PJA4oP52mGHHSq2BZAcIQkyZ7+Ahu7i+BRQQAEFFKiqgAmAqkr5OgUUUECB2BtPUE0Qv9FGG0WgRfDM6n1xfF7BVHSqJ/glgJ4zgCfILn5HQM8f9ttX56rKd7BK/EvBN9/JffC9VWmGx/cx5uoE8yQxKOOnGoDqA5oDcnFMIYEsbpTqzyto5TP23HPPKO2nSoFSd6oNSDJw33P6VsewNl/L84EnQXhxYkFtfj6fRTUApxmQ0KGR42677RaJgLZt20a1A0kpns/OnTvb6b+28f08BRRQQIGyFzABUPZT6AAUUECBhSfAqj/N8thn3ahRo1gVZyWdQH7s2LFx9nxdXAR0fA/73PnecrsoyyfYpzydXgBUTFABwVYHuvoT1HNqwS9dJCpY/afKgn4AC3KEXZHswK+2g3MSI/Q/ICBn6wHbOyjBp1lkXV0kUGgaOXDgwAj4OZ2BEx9ITHHSA04dO3asq6/3cxVQQAEFFChLARMAZTlt3rQCCihQPwI0tCNwZcW1CEL5N3vrhw0bljbZZJNavzGOHaT0nsQDe/HL4SLYvvfeexMd/J999tk0c+bMuG22I9CUjuaCrOBztCGBf1EVUJdjY9sGpx9wUgHBcW1dBOL0H6BvwkknnZRefvnl2K7AqQNsTahuVUd174tTFmgQyPi4SEJRlUKlAPv/q1LZUd3v9PUKKKCAAgqUq4AJgHKdOe9bAQUUqAcBAlmCWoJ+StdZ2WY1mZVetgEsyMr0vIbByjLNBGniVuzFr4dhV/sr2avOijSr7djQ/I8AmR4E9RGQEqQT/HPRUb+2TgMgiUETxfvuuy/6PrD6z5yNHz8+kgxzduuvNuR83kCPhQEDBqQePXrEyRFPPPFEJCOoRKBB4vwqK2r7fvw8BRRQQAEFSl3ABECpz5D3p4ACCmQs8Ne//jUaBlLqXZur1nVNSmBMsz5WoDkqkLPo11133Xrbs88JDATJBP+///3va234n332WZymQHKhNj+3qjf40UcfReLh3HPPrUiskJx66qmn4ijKxo0bV/Wj5vk6KjWoQqH5I4mucrquvfbaOHWDbRFs1fFSQAEFFMhbwARA3vPv6BVQQIGSFWB1l9V/SrxZZW7SpEnJ3uu8bqxoHMhr2BtPMoPTEU4++eTUunXrOh8TyQiOJeR7+f6111671r7z1ltvjbnhb45vXNgXe/9xpMliMS7GS/+BPfbYI06oqOlV+L3++utlF0RzdCUJtJ0TcFXqAAAgAElEQVR22im26XgpoIACCihgAsBnQAEFFFCgJAVYdeX4QI68+9Of/lSS91jVmyKIpGEiyYyHHnooAlSa1S2MEvUZM2bEKj374imXr84JBvMaX7GtYOWVV07nn39+vRy9VxzNyJj69+8f21JIuHC0JFswOHmhptcXX3yRDjrooNjKQTBdThcVNPy/Q+Jnww03LKdb914VUEABBepIwARAHcH6sQoooIACNROgdPmss86q9aZ1Nbur6r2bKoazzz47jk4sLsqwaVR34oknpq233rrW+ybMeYfPPPNM6tq1azQfrM0y/eJoQrY57L777tWDqcVXU95+8MEHp6lTp0bAjzk9Izh1gRMWanrRzJGEwujRo8sqiOZIRu6bKoDa7PtQU0/fr4ACCihQvwImAOrX329XQAEFFJiLAKu4rFwS1LFK3qxZs7J1euONN2LVn4aJb731VjRN3HzzzdO2226bNt100/TrX/+6zsZWlK8TDHOCA80Ia+u66qqrYk985c/l9AOqHOj8T0PAurwY29NPPx2nKXA8JU0i2fvPGC+77LIoe69pU8piGwpBdLntoZ8yZUpUQRx66KGW/9flg+hnK6CAAmUmYAKgzCbM21VAAQVyECDw33///VP79u2jbJ0Ajz3Y9AGglLkI7GhCN23atDh+sOiuz8rn999/Hw3PKA0niCPw5gg+GvIRME6ePDl9+umnURZPd/65/axw5jg5jiKkFJyu/uzbZ4W5uAjs+Tx+zj3w73fffTdRGk/jv7kFoQSUY8eOjaPrzjvvvNS2bdtamVbGwbi4HxINrIAfe+yxabnllos+AIVR5TFxIgDbEYrfcf/srccZb5Ixb7/9dvy+sC/K///zn/9EYMx30fSQIPz5559Pq6++err99tvTeuutF8fxFX5z+67q2hVQNACkLJ+5uO2222IeZ8+eHfdZOakyr+8vno2mTZvGXP3www8Vz1nz5s3DgeZ/u+22WzjyTDFmnifGyHcWn8F98QzwzBVzwDPXokWLhBfPDk5cc3sm2fLCz9u0aVNx/4U97+d54p4WWWSRMGVO+Dye6eLfPPf8v8BzwEkMVJlgw/GZONU0IVIrD6kfooACCihQrwImAOqV3y9XQAEFFJibwCOPPJJ23HHHdMstt0Twwt5rStnbtWsXgSXBGqvqRx99dFQJsBLcsWPHCM6GDBmSJkyYECXgBD3sDecPTdAoxefnZ5xxRiQJqDIgaGUl+4ILLqj4WbFX/ptvvokyaoI9AsH7778/XkvQ26FDhzgOkRXWF154Ie6BlW8CRf49r2PoCOx4L/dB8Hn11Vf/T1JhQZ4KgkTumxV5XAgYafxHoEijvKIJHF6MmyP62Ns+YsSINGvWrMSK/pdfflkxnkcffTQCeMbDuAt7fkZgvM8++6Q999wznX766fGdNAKkFwDBLyvxbN8g0VGV76qOXeUEwPHHHx/f37lz57kGt/MaK0Hy4MGDw2HcuHExFyRluPeVVlopEjMkaJibCy+8MAJ5AvBzzjknzPg9NjwfnERAcuDBBx9Mzz77bCRbevfunZZZZpnESjzP3I033pi6dOkSyQCOKqQPxDHHHBP3wM8OOOCAeC/PLomvhx9+OLaPHHXUUfG89+3bN1b0eQ/PON/LnPJs0wSRkxC4CPhJCvAs8JydcMIJ8fxWTpwtyPPlexRQQAEFGoaACYCGMY+OQgEFFGhQAgRQBNoEWiQDCKauu+669Nhjj0Wg+d1336W77rormr4RSBVl6OxLZ1WYwJTgiX3brNw/8MADkSCgPJzVUsrDaYzHnnFWpQmWi5916tQpAjRWgwleWZUlwCKZQHk7gRqfQ+DJ3mqCMwIy7pnAn4Dr1VdfjeCXPffFavT06dMjQB4zZkyaOXNmxXwRyBG8Lb744gs8hwSzw4YNSwMHDoykyXbbbRefReDJ57MaTAD/1VdfRdBIEE9Qy3cS+BPA8jcJA6oBCGwJWNm+QADK7wt7uv0XCRoCXpoMkszgeyofMzev78INh6razQ2G7QaMt1u3bnM9mm9e308SiWeFChCeIcZLsocTDZhv5p6An2eI6gV+znPCc0DChn8TjPM6+jkQ6JOQYq779OkTzy3PyY8//hjPEFURPKPrr79+PMc8G7yeZ42EAhcVDYynV69ecQ80vxw0aFDq3r17JKaKCgSSAzQ/nDhxYvgxl8wJ88v/EzvvvHMkovh+ejOUewPNBf6fwjcqoIACCsxVwASAD4YCCiigQEkJEDSxYk1pOKvsHOfGyiuBDCXVBNGUMvO6fv36xao/K/sEhKyGsopLwMp7KcWnJJygaptttoleAgS0BFtsMdhhhx0i+GclmdeSPCDII6ijgzrfTRBWrJ5THk9gRaBHwL/oootGMExAyeez8k5Z+NwuAkCCOlZw+XyOAuToutoozS4SE6z0Vt6rTgKAHgqsCvN9JE8OPPDAOBeeVfOXX345xs44qWQgaCYwJhCl8oIAmO0DBJ8EythTgk7ygGCTf7OCTRUF4698zeu7qDxgdbqqdr/0gHK/119/fYyBAL2q38/zxRxyDyRjqFagZ8Epp5xSsXWEIL1IEpEQYmsJlQ88bzwDBOY0V6SRI1cRpJPoKY5FLHpZkChgXngWJ02aFEkoDKgiKBoosp2FVXsqEfDk+WfeeD5I6jAnVCPwDBfPNKv6JHuYv8rl/SQcuD8qGEh8eSmggAIKKFAImADwWVBAAQUUKCmBIvAiSCewI2AmOGfFlaCb1U72trPyTBDP7ylHHzlyZPyM4JbVa6oEWrVqFSvXBL0EbQSsBIoERscdd1y8j9J/fsapAwTyrNBSkk1wTABI8MV7uYreBATwrNwSFJKYYMWfe5tXsEUwSADHVgaONyTwq8mqf+VJK0ryqWgo9vqzSowf+8QJKFnhJmgnoUHQ2Lhx41hB7tGjRzQjJLAvOsezws1r2YZRHMdIpQWvZ5WfIJVtA4yH12FHIM6KOgEyF8mYeX1XERxXxW7OB5RnhGC9qOZg2wGJncpJAOZ6Xt9ffGZxTCIr68wpwTp9JQio995770hwkDxh5Z/tAgT3fDcl+SRGigqPIjnEa4o5KI4QxJskEmaU5/MZBPRUXBQ9Akgy8EzQA4Dn7ZNPPol5IcnEc8XvVl111bhtniH+f+APSZo5kx8kfpgP/ibhQLKHqgAvBRRQQAEFTAD4DCiggAIKlJTA/9fevUf/PtX5A38PS6lcc1fuNG4xLrlEklu5VIzINMplGLlHoxAxLIyI5ES03JIMGlOuySS3EGJQyH1IyCVRrWZa81u/9dy/3/usr6/v+d7O2efsc76P91pWc77fz2d/9uexv/PH67Vf+7X75m4JdrKTn53Z7J5n1/nggw8uu7bZSU+AngA1d5zn7HoC2pRr58x7dv+TKMhRgAS/CVIT3K+22mqlvPoLX/jC5N3n/KyvOsguboLolMEnYEpwnJLuvow6gVvK1/tgtw+8c94/nzOajv4JWpOcyLnzlP5nBzo7uPmcNJEbz5OAOH0SEsAneM8uceYaryRJYpggNEFlkiGpCkiQmaMDqXRIYJqkRJ/giF9/RGCgfZrsbb/99mX3OjcZJMjO/BPc5nslWE5pf77PnXfeOexnjceut+krHm688cbyo8wlQW521PtguK9AGOq7JgjPsZIcm8j8kxDK2idwT9Ccv4E8KdHP+1NpkERTnvwtPPLII+XnfUCen/eNEfubK1IJkvFilGZ8SYzsuuuupWQ/fysJ4pNcSqIm/86tELnOMA0v+2MD+dtOUiVjJ6mVNczxk6xNqgP6v+nBfzP5zCTCUvmS5oNZMw8BAgQIEIiABIC/AwIECBBoSuDnP/95Oded3dt+5z13sSdwzfn6nDVPkNfvTCc4yxn8vDbvyb30/b+z651gNV3cE/BlV7cPcrO72/+s3/lOr4ATTjihBP4J2BJEJqjN+xOYJXBPuXhK7fPk9+lVkEAuO79DPQmME1zmf5944olSlZBmbwmSc6QhgXfKvNM/IIFgznKP58mZ8DQqTDIju8rpUXD++ed3t99+++Rr8bK7nTLz7OYnEM3nZuc8iZIkL1KSH+OBgWUaAGanOdUE2fnPbnsqJ3LcoT8akffl+ESC1QTVudWgb0o4pc8azi678kkQpKP94N3t2PQ9D/IdEmjH7aqrrioBdNYrxxaG+/wkibLG2fVP8mbjjTcuSaX8bfRXCKb/QV6Tao+YpQogc8rfWf4GUmI/+Il1XFJNkd37jJkKkyRYepe8J0mkeKaaImf28zed1/dl/ElkJXmTID5l/ql4yXrGo69YyPv6v9/B88j4qWbIZ2cOo0lMjedvznsIECBAYOYTkACY+dbMjAkQIDDhBBI8J6BLOfvAs86pBsjTX2GXPgDZ4R8qaOzRMlbGGHwlWpIACfr7sfrXD75WcKz4OY+d4wY5759d3wSICfYT1KUMvG+clzPgCRJT1ZBgM1UICSTH8mSuccr1fX1Jf96fq+kGPtnJT0Kjf91wnzEl+8HvyefmSMPgYHMsn9WPmSMFaZKXaobMcagnn5ed7jRaTMLhJz/5SakYSQCf6o/+mdLn5+cpr+/Xe/DfUpIMeU3+lsayDoPXIAmZmAy+mjDJpFSZDP57G/h3mtcMvD5wtH8Lo/n/g9GO5XUECBAgMGsJSADMWuvp2xAgQIBAYwJJACTYTtl5SsCTDEhgl53+7O72T8rzs2ubYwGpeMg59OzgTilArPU1kwTJLnqOYmTnO1UK0/PpewPkKr54DHd3fZ/MiW+SHAl8E6yPJWCfnt/NZxEgQIAAgRktIAEwo1fA5xMgQIDALC2QRnA5F59S++zwP/DAA+WWgzQnTJPBBKs5EpCbDHKMIOXbKWdPk7nvf//7pex7ej59iXkaz6Ux3XABeI159Uc0Ut6eowaDnxxjSGIgZfu5xSE79UlU5LU5guAhQIAAAQIEpiwgAeCvgwABAgQIVBRIgJpmbtnxT0l5zpDn/Ht2rRPk3nXXXeXT09wtXfVzrVyukst58vRCmN4VAH0Phtyq0F9RV5HnTUPnmETK+tMksW/GN/BF6bafKor0KUjzvyQDcjtBGjMO1RF/es7dZxEgQIAAgdYFJABaXyHzI0CAAIGZXiBd+nOePWfV0+E9u/tJBKTcPQ3pck48zQHTvG5GP2eddVa5s76/oi7zSZLiRz/6UaliqD3HfH468afL/VJLLfUmjiRHkpyIXW4BuPfee8trVlhhhXLbQ2518BAgQIAAAQJDC0gA+MsgQIAAAQLTQSBXFWaHOuX+CXJTYp/qgMcff7wcA0hTwL75XY4GZPd9endv729D6K+5m3/++UtjxMz79NNPL0mAoXblx8uX759r8HJ+Pw0Es7ufjv45HpFbGnL8IZ34+yfzS1+EXG2Ymw7SA+Daa68tlROpAsiRhdoJivF+V+8jQIAAAQItCEgAtLAK5kCAAAECE1KgP++e4wG5wi9NAtMsMMcAcr1druebnmfwU6mQ5MN73vOecq6+vz0gDQEffPDBbvPNNx/TkYQE+NmpzzGGwbc3ZJc/3z/n9tO9P3fbJ/GQ/3vDDTcs194lATGwoV/G+sIXvlCuToxRnnxGeiWkgiLHKDwECBAgQIDAlAUkAPx1ECBAgACBGSSQe+VvvvnmctY/NwOkkd3222/fHX744aUaIHe9pzJgej2ZT+awyy67lKMKo32yE5+763MFY64vTH+Dyy+/vPvOd75TKgh+/etfd2eccUYJ2nN9X4L4fK80Q8wRiCQ/zjzzzG7BBRcsu/uf+cxnur322utNH5+xjjzyyO7+++8vDRWTLMkTwxwNyLEKDwECBAgQICAB4G+AAAECBAg0J5BgOGfdE/D2DQJTyp5d+PPPP7/8b44KTK8ngfQHP/jBUuqf3f48Ce5ffPHFUlrfH0nI1Ya5KvDggw8uZfq5wSDXFy622GKld0DO4icJkJ/nar499tijW3jhhbuTTz65JAXSY+CSSy550459AvtUPeT3/ecP/u533313ec3rr79exk0FQRoC7rbbbkPeGjC97HwOAQIECBCYGQRUAMwMq2SOBAgQIDDLClxxxRXd008/XcrdDznkkG677bYrV9zlPHuC6drXAKasPlfrvf3tby+79jmD3zfTy+9y5v74448vQXaqA7LTn8TEz372sxLMJymQ5MUSSyxRSvHTIyA9AzL3ddZZp3vyySe7v/u7v+t23nnn8r4E7QnecxPC4PP6uQFgyy23LAmI9ExIcD+4rD8l/7kh4XOf+9zkGxQ+/vGPl74KOTbhIUCAAAECBKYsIAHgr4MAAQIECMxAgeyQ59z7EUccUXbN09Bup512qj6jlOvnZoITTzyx22qrrUqpfoL7nNVPcL744ouXq/jy36233lqu20sCILv4Cczz78wziYN99tmnJAJym0HK+nOWP9fyPfHEE2X8zTbbrNwgkERDyvTz2f1nJKC/7rrruve+973dU089Vc7/p+Fgzv7nGMDss88+pEUaAj788MOTjx1M7+sSqy+QDyBAgAABAhUEJAAqoBqSAAECBAiMVSC76AnCE1DfdNNN3c9//vOyo53gPOXz0/JJ0J0z9Keeemp3wQUXlLL/9CDYd999S0CdxEASE/l9gvcE+Oeee2639tprdw899FAJynNWf9NNNy3n9/td+j4BkPP+2aHPbn4qAlJJkPL+fE7O8OdoQCocUhlwzTXXdEsvvXQp60+jwTT4y+fkiMFCCy00+WsneZCkQ6ojMqd8hzQqTFIiCQkPAQIECBAgMLKABMDIRl5BgAABAgTGLJCgNwHxvPPO+4ZO9sMNlATAKaecUprk9c9SSy1VGuSlIeC0uhGgL8vfZJNNumOPPbYE9AmoU/6f0vsE/v2Oeo4oZBc/CYDsyi+//PLdLbfc0m2zzTalaiE7/gN36XNUIEmBlPpvvfXW3UsvvVRK+nOMIAmNV155pfva175WjhCkEeB+++3XrbbaauW7ZQ5JhOSzB1+BmCsC89qM/773va8kA9IvIZUGOXLwjne8Y8xr5A0ECBAgQGCiCUgATLQV930JECAwCwgkSEy5/Nxzz/2mQHGor/fCCy+U8+nZtc57aj7pRp+Aeb755utyfV464KehX3a5c/Z9jjnm6Oaaa66y25/APq9PD4AkCxLk52cJzA844IAuwf+rr75aAvLdd9+9jDEtnpy1T6n9McccU3bk82RuqQBYYYUVun/4h3/o0ujvb//2b8tn33nnnWW3PtUB2aHPFX7Zfb/sssu6VVZZ5Q1TSuVAegikP0C+a16fM/pTG6DH6Zvf/GapJrjxxhu7e++9t3xu5tv3LJgWNsYgQIAAAQKzsoAEwKy8ur4bAQIEZkGBdM7PTnCeSZMmjRhYpoN9StjThC6BaM0nAf/ee+9ddsYTYGdnum+gl2A4804iIs3xEsgmoP3Yxz5Wvsdb3vKWchtAdrSzEz8wYL7yyivLLnoSB9kp/6d/+qfune9857i/So4X5OrBXXfddXIFwPXXX1+u/0uZfq7Xy1xS2p8KgXyPGKZ0f8455yzfKbcDHHrood1b3/rWcc9jtG/Mef80I0wCZ8UVVyyffe2115Z+CakCyHGCwQ0FRzu21xEgQIAAgYkkIAEwkVbbdyVAgMAsIJDd6G233bYEzdmhHu7pS+pz13way80zzzzVBBLQp3Q/n5EAPiXsqTxII7zsUqfD/8CkRcrd0/wvgXh2txNgZ/c/pfEJvjNOXpMz9wcddFCpAMhrDzzwwHLmPT8b75GAJFEy15TTpzlfX5WQaoUkKAYeOcjcstuea/lqNdpLgJ8EyJSe3jbVBBtttFF5WWwy15VXXvlNNwVUW2QDEyBAgACBmVxAAmAmX0DTJ0CAwEQSSNB33HHHdT/+8Y8nd5Ef7vv/8pe/LCXo2T0eKVkwtY4333xzOfue8vjs8A98ppS0yJ32zz33XGlsl/L7XPmXxnmHHXZYKf+/7777SkPADTbYoJTUZ9d///33L2fg8/rxJgAytyQB/u3f/q377W9/W8Zfd911S+O/BOOpNJgeT9bzG9/4RqkySFVBkhxDfackcnJUIY0E07wwFQp5Yp4ERW4W8BAgQIAAAQIjC0gAjGzkFQQIECDQiECC5eyOJwDum9dNaWoJLnN+PUHud7/73RJQ13pyNj476glGzznnnG7++eef/FH9PC699NLu4osv7pZZZpnJv0vAfeGFF5agP9UACXDTgT9BeMb5yU9+UoLdL37xi9Ps/H8tg7GO+7vf/a40SMzapNHgYost1p1wwgnlFoShniRLclNAehWkwWCqIFLBsNtuu5WbADwECBAgQIDAyAISACMbeQUBAgQINCKQc+pbbLFFOQ+fkvThnj5ZkPvl07BuuBLzqf16fVf9HXfc8U2l+emC/+lPf7oErEPNIz0KsrudxnbpsJ+EQJ9AyFn3Rx99tFQJpKlgyt1rfo+pdZjS+7NTnyMOqd5IH4ZcOZjbA3IsIn0G0uE/5/jz+ymd5U8i5fbbby/XC951113lozLWWWedVW4X8BAgQIAAAQIjC0gAjGzkFQQIECDQgEBfBp4g8KKLLuoWX3zxYWeVYwLbbbdd6cBfu/w/80mTwZTr92fU+8ml4352+IebRyoBclxhwQUX7N71rneVt+ZnX/3qV0ujvf5J5UOSCB/60Iemqvy/9nIm6XH11VeX2wxynCC3Cvz7v/97OdqQyo3//M//LP0M+iaISQCcccYZpbnh4D4Dqa446aSTussvv7wcschtBL/5zW/KdYGrrrpqtb4EtY2MT4AAAQIEZoSABMCMUPeZBAgQIDBmgbGW/2c3OdfDXXLJJVWbxKVcP0F6mvcNPmrQl/+nL8BY59F36k/i47TTTus23XTTLpUGOSKQM+/p1t/CkyqFp556quzC9zcXpKQ/NwfkOycZkCaCaWaY79Ify0gFQBIDSQgk+XHNNdeUow6DewA8//zzpft/uv3nvwT/OSowtdcKtmBnDgQIECBAYHoLSABMb3GfR4AAgQkokF3cBx54oDSxy5n2BMYJ+vLz1VdfvXTMz/Paa6+V1/3lL38pZ8LTPX+22WYrv+t30tMML1fnDfekxDznxPMkYM7VdRk3weXAzxvpM/P7gWX46ZafIwXp0J8d+pxHT4C61157lbP9aTaYs+1prJeS/SWXXLI060tZewLfsXTRTxB98sknl6v3UvWQEvpcuZcAOI3wcmxgPEHw1772tdIAMCX3U/v0yYmjjz667O7nv6xtbkFIh/4kALKmCy20UKmAiFWC9/Q7iMm5555bjjxcddVVpQHi4OqJzK//W8kYCy+8cOmjkNsKDj744Ml/N1P7PbyfAAECBAhMFAEJgImy0r4nAQIEZpBAH2xmFztBbMra87PsYt92223lPH860CdgTBl4gsecgc/58ATrhx9+eAl0E0AnoBzcSC8BYoLM2WeffXL3+jTTS8O4NAxMIuCAAw7oLrvssm7uuecun7feeutNvkZuuM/M+fzs7i+xxBKl/Dxl7bkiL53r3/Oe93S5XvDBBx8s3yvX873yyiulcV/+nYRAGv/lNdntTpJgLE92+/PZ+d45837LLbd0e+65Z0lkJAmSJoFTOi8/pc/585//XOay6KKLlgTCaJ8+CZKqhJT059aAfHaSOPF49tlnuzXXXLOMmeRLSvkz56xXPivrl4qABO577713qQhIX4R8vxzVyPeKX58IGm5euRIwyYtUD6yyyiqj/QpeR4AAAQIECHRdJwHgz4AAAQIEqgkkOM8ub3bFf/jDH3Ybbrhhd9RRR5XPe+yxx7oTTzyxBOh/+tOfyhVwZ599dmnylyfN3ZIEuPbaa7vVVlut7KSnQ3y/k/744493xxxzTDl3/1//9V+luiBBaBrDpXogCYCcO0/Qmi7xuVIvyYUcC8h4N9xww7CfmR3pgw46qFQpnH766WXXP7vvSVykcV0/j/78fwLbJDESnOfse56U/ifIvfLKK7u11lprTM6x63e7M4/cZhCDJBkSMOfzx1oBEOcE2qlMGG0CIMmanMHPefv0J8huf4L88847r8v1hrldId3487uMGe/MNSX9SVL01yOmaiEVDeuvv343adKkcqtBjk8koI/tUNf/xSDrnL+fgef9Ux2RIyFjTaqMaQG8mAABAgQIzIICEgCz4KL6SgQIEGhFIGXyDz/8cCmjz258Ava+fD+7xmlolwD5iCOOKOfIBzb36wPrBJfZsc858AT1CYZHelJmnt3nvD7VBZtttlnpMP/II4+U3fscK9hvv/2G/cw05EsTwQS/faCZZnVJAGSnOqXrCVwT9KYyIOX9qQrI+Kk06BMAeV16A6SEfaxP3JJUyO0HccrnxS23BSRwTgJgLLcC9PPPDv6UEgBJMCQRk/H333//EsQnCZDETaosUkER11x7mJ34VBVkTZIASLVGyvvz/VOin8/JTn8cn3jiiZIoSPO/HKMYzZPAP9f8/eAHPyjviUHGuueee0oCZ7RJjNF8ltcQIECAAIGJICABMBFW2XckQIDADBZIMJ/d/pTEr7jiipPPoCcZkDL/BNV58rq+rD073AkmU7qfIDOBYwLIBL85058d/6Gevsw9u/8pE09yIUFtEhA77bRTaaaXneccCxjuM9OpPp39s6Pfzy+VBklEZIwExOlEnwqG9CxIgPv+979/cmVAjiUkgE7JfCoPcpwgVwFOiyfJjXyXBMOplBhtcqFPACQo779TKhxyjCFVAZlrgvoc00gVRY5t5HvmZ4MNUiGR12WXPgmA9APIGqXSIkF7/ktCJD0MRqpUSLIhRyfS2HDgazNm3p/ETZIhWdPc/pBKkHx3CYBp8ddkDAIECBCYSAISABNptX1XAgQIzACBvilcmvglmE5gnIA4V9ntsssuJXDMbnK66Pfn+9MsLoH1Bz7wgXJmPb/L8YFcG5dAOgHnlILK7BonwM15877z/h133O1tOsMAACAASURBVFGOFiSgfeGFF8p5/sxhuM/MLvO2225bzrP3VQdJUKR8PeXvCeZzjCGBeK4ZvPvuu0tiIU0HUz2Q12YXPAmDNK/LsYDsiI/nSXIh3fQTdGfH/1e/+lWpnsi/02tgpKaI/Wf2CYBcpZeqiiRbMs/Pfe5zpRv/5ptvXpIB+d6pNMg65GcXXHBBSaDk6cf48Ic/XFz6mw6yTvl+afaXJE0SC2ma2DdxHO57p2liEgZZ2+OPP75Y5X1JDOR7Z60yfv6dRov/8R//Uf5Wtt566/Fweg8BAgQIEJiwAhIAE3bpfXECBAhMP4EEzdkNT2n4Rz7ykVLKvcYaa0w+952d9SQBEkDnrvvsImeHN6XmKbfPbnyC0nSJz67zcDve/S79NttsU8ZM2Xp/pd6WW25ZAue8f6TPzPGFBMf5vIyVXf6cfc+uc5oC5klpfpIYKdNP5UESC/nfVDmkI36C4XTwT+f9BMxDnXMfzSqkkWDGS9PEBO/90YY4pQdCrs8b6UlAnvnGJD0MkmDJPDO37LDnLH+SGkloZPc/T584SXCenfjcQpDmhBkjRyNyjj9PjggkcZBxc0xhPE+qNHJ0I30CkmxI0P/000+XREJug0j/gpVXXnk8Q3sPAQIECBAg8P8FJAD8KRAgQIBAdYGUbyd4Tun+lK7C67v5ZzJDNYVLAJj3j2ZHefAXytgp10/VwMD3j/SZGSdJiVz3l+TFwPP2qVxIkPrMM8+UqoCMndcmGJ533nnL5+TfecZyTn9Ki5FkRDrrJ8hOk7100k/JfM7eJzgf6YrB7Nzn3Hx2+pMwSEl/EgLZVU8iIRUM6ZWQGwySNOkD+wT7Kb1PcJ6qgTR1TFPFNFyc1k/+TnIrQJo/xjVd/mObpo1JrKT/QCoSRvqu03pexiNAgAABArOKgATArLKSvgcBAgQITBOBHBHIjn5K9/tmfgMHTpl6AvHllluu9BFI47sE4lPzpKQ/u+35zJTND/Xk9ynFP+WUU0oiJPO87rrrSp+EXGWYIHmkp6+OSJCfBECqHJIESVVEAu0kGZIEGPgkoZGO/jmGsOyyy3ZbbbXViGf6R5rHSL+PcSov8r1y5j8Jix133LFUBNx4443lFoTRXBk40uf4PQECBAgQmGgCEgATbcV9XwIECBCYokACzwTHaf6X6wSHerJDnav0ci1dSv7Ty2C8pf0Z/9FHHy3jpKR+7bXXnuLccgVheiCkv0Ga4GXnP1UIl19+eak0SPJgpHn05/dzvCIN+9InYZ111ilVAem03zdZbOFPJL0ckgRIJUCuU8wtAEla5LaI3OCQ6gAPAQIECBAgMDYBCYCxeXk1AQIECMyiAgmms7ue8/ann376uM+yj4Un5fcpsc+RhxwnGG5XO/PLNYpJAiTpkKv6xnrevm+QmERDejC8+93v7tZaa62SAEgiYuAVhmP5HjVem7P/r776ammgeP/995e1yVGEHMdIsmK0jQ9rzM2YBAgQIEBgZhWQAJhZV868CRAgQGCqBH75y1+WnfczzzyzlM/n3zvssEPpMp+u/tPjSTVBrirM9YjZiR/pSaO8XIuYUvyU6veNDLPzn+Z9Kc9Po74kFpIsSPl+vk+fKOivSLz66qtLU8Wc6895+gceeKAkA+aff/6RpjBNfp+Gijnvn7mO5UkC47nnnivXCzoCMBY5ryVAgAABAv9PQALAXwIBAgQIzFQCCRxzpWCuwBvqjP5ovkx/dV1uF8iu91xzzdWdeuqppbned7/73dIRf6gnZ+a/973vlXPzOZPeN8sbzWcOfk12uLP7n9L+XB2YxoFjefoGhkkKpDnel7/85XKdX8bMVYt77bVXl+v1Uj6/5JJLTh76lltuKY380rsg3fVnxPPDH/6w9FHIFYtDNfSLc442pPFjjiokgZErJJPgWGSRRWbElH0mAQIECBCYJQQkAGaJZfQlCBAgMDEEEvTmnHo67k9NCXh2kXPVXHbNswPf/zvnzNMQb0pd+3MePdfw5Zq88QTtA1eprzhIQ7uDDjpo1AuYowAJ4I877rhSAdA/mXt2+3uXVAHkabFjfioTkqjIc/TRR7/pWsfHHnusrE2ub8ytB0lu5KhC1j7va/E7jXoBvZAAAQIECMxAAQmAGYjvowkQIEBgbALpln/iiSeW5nBTU65+xRVXdIceemgpp08zuZTipzHe+eefP2z5fxIQCdzThC9l+FPznHPOOd2RRx5ZbhwYTfl//1kJntMEL8mII444osw/AXGqGGamJ7cY7L///uV8fwL87bfffvKRgCQ2Dj744NLwMNUeZ511Vrf00kuXYwO5CSHJAA8BAgQIECAwdgEJgLGbeQcBAgQIzACB7HynUV4C/7HsmA+eal96n/Pkffl/dtNT2n/JJZeUHefaT3bn8x0S6F544YXdggsuOKaPTBIgpf25Ei9HEXKeP4mJd77znd2iiy4605yPz/GFJEFy3d8222xTrvt7//vfX45YfP3rX+9WX3310vAwSYIkfm677baSMMnxDw8BAgQIECAwdgEJgLGbeQcBAgQIDCOQXdp0lE9ZfUr1c11eX7L97LPPlrvcE8DlZwlkcw4/99on2Etjt6F+lo978sknS/n9IYccUs6053VpXLfccstNvv4ugWOutnv88cdLMLziiiuW180xxxxlhzzX5T388MOl+V8Czn333bfsKn/2s58t3yhl/ZlLmuKlsV4/p/yun9fyyy//hnPoOWefyoQkKHI0IOfqZ5tttslCA3+f3+X6vgT+ubZv3XXXLUcO0hQvDukDkB39ka7zG8yfz065/LXXXlv6AcQo1xiOdZwZ8YedhEwqMVLNEJescXoDxCoJmvx7Sj0ZZsR8fSYBAgQIEJiZBSQAZubVM3cCBAg0JpAALjvbKdfOGfvs7OYqt5RwJ/Dee++9u/vuu6+79dZby/VuKWVPwJrA+corryzBd5rXpey7/1lf7p2mcCkTT0CY8+HZ/U7Anuvw8u80jksjv/x3wAEHlEqBJA2yU56y8c0337wEmOedd155T3b9kyBI0iH3y2e+e+yxR3lvAtI0GMzc1ltvve7FF1/sPv/5z5fd+nTXz651kg2pGLjuuuu6L33pS6XzfhIJaa639dZbl+vqEty/9NJL5Zz79ddfXxzSZPCRRx7ptthii9LYLlfypQ9BvnN/zj1JhtE8SWj8/ve/75566qmSdLnqqqvKfxtttFGZ69QckxjN50/L1yRhdNppp5W/mdjlSEbWJYmN/E1IAkxLbWMRIECAwEQVkACYqCvvexMgQGAaC+RMdwK1BK8JrnPFWwLeb33rW92kSZNKh/355puvBM0J9K655prStT6B/EknnVQC65zNT5l//7O+JP8Xv/hFCc7Tdb/v0p/u+QkQU7KfoD93w2dnPwFkfp4r75KMuOOOOyaX9menPMF7guW+iV8+M7vluWM+weYnP/nJkqTIPHIsYOWVVy530C+00ELlPfvss08ZP0cIckY9u/dpvpdqhHx2Egn5v9OsLgmIvCdl+ZnHTTfdVJIeSUDk+sG8PomBJB3S2O+GG27oLrroom7xxRcfcXWS8DjqqKO6448/vrw2CYv0EkhiIQmRgZ3/RxyskRckqRKzeMY+iYBURMQ+fR/WXHPNRmZqGgQIECBAYOYUkACYOdfNrAkQINCcQALXnXfeuQS5H/jAB7q77767NHnLTm6C4uyQJ9jNTn92vRNoZwc+gXYC7pTGpyQ/d7wnSM+OcBIHOTKQHfyUyC+xxBIleZAmfCnJz/jp2J/kQcrG0xivD6D7c/a5Si6l5AmQ+6A9u/rZtU+J/AknnFASBJ/4xCdKSf5mm21WEhjZpc/7Mn5K/DOflNZffPHFJShNMiFzye5+AtX3ve99Zcc/Z9ZzVn3LLbcsiY0kRQY+SUykmiDHFNZff/3ik3L3JCtybOHYY48d9fWCSbo89NBD5Xtlvkls/OEPf+g22WSTUi2xwAILNPd3MpoJJRHQ90dIs8T832ussUZZ25VWWmk0Q3gNAQIECBAgMISABIA/CwIECBCYJgIJXBPwJvhMgJ6z+WlOl8AtZ+ITJCfAf/DBB8uOfZIECVz7a/gSiG+88caTr+TLLnaC6LwvQW1el6TBYYcdVubbVwDk2rskGLIrn6MHGTv9Bfqr/TKfBOE5ipCS+TTNy25ydpXzujSby+5/xs859DSm668I3HTTTUsfgwTmSVTkPH9ek3HynZJUSAVAEgj53CQxUqGQIw5JhqTEP/PKk14D+S/fJ5UDueouCYxUFMQkRxsyRnb/s3ufzx3Pk8+48847i9OBBx5Y1mBmem6++eYy96985SvdBhtsUBJHqQjJ0YbY52iIhwABAgQIEBifgATA+Ny8iwABAgQGCfQVADl7nqA3u7i5Xi+B9w477FC61Od/s+OdYDpn7xOoJkDdbbfdJv8spfIpY8/uen9VXHbU87NLL720jJGx83kpm8/n5WhBSuv7XeNFFlmkBNNJSuSYQXbrd9111xLAb7jhhuU9GTuN+Pbcc8/SOLA/bjDU5yfgT9CeyoEEpPkO2fnPVYBJeqRKoD+6kJ4DqVbIsYL0A8jP8/kZP0mRzC3JjSQLcjwivRDyu1Qd5Oq7jJ85xWcsTwL/9AN4/vnny3GD+OUowszUCyBVHTlu8cQTT5TjHKmQSAVIGjgmCeMhQIAAAQIEpk5AAmDq/LybAAECBP6/QIK3lMAn8EwfgHnmmac0xUtpfYLZlHKnAV92xbNTnydBenoDDPxZzuF/9KMfLbv/GS9X5PXX9CUgzK77a6+9VqoHclY85fN5br/99tJkMDvzqTpIEJ3fJwGRXf6cH09gnoRDdvYzdo4HJAmQGwFyZj89BgZ/fioF+qMD/VgZPz0HbrnllpJQyK0BSWZkhzpJgoEW+a7pU5Bd7bzvnnvuKd8viYO+OiB9CFIxkB37Qw89dMy7/zlukUqCu+66a/LfY5rm5ZjD7rvvPuojBTP6j/nll18u3+EjH/nI5KnEPsmerGf6SngIECBAgACB8QtIAIzfzjsJECBAYAiBlOunLD5X2g28Dm/wS7OLn/8GvyY/yxgpgR94dCDHCpIwyG56nuwKD36yU5/gu//snLdP8qHfTR889lALOKXXZGc+CYLs9vdPv+ueeSbhMfjavXyPzHeo3w387IyTeec7jefqvquvvrokP5Lw+PCHP1zshvJp/Q82CYD0XUiPhIFHILLuW221VUmkeAgQIECAAIHxC0gAjN/OOwkQIEBgOgjkrHxK5hPg5py+580CSSCk+WKORKT6Ig0Rx9tDYEb6JoGTCogkTNJwMd8htx2kkiG9HtITwEOAAAECBAiMX0ACYPx23kmAAAECFQX6HfcEtrkVIN33l1lmmYqfOGsMnUqCXD2YmxNSMp9eBEmc5CjDzPDkOEOOjcw555wl6M8RgHvvvbccA1ABMDOsoDkSIECAQMsCEgAtr465ESBAYIIK9FflpZQ/iYBcsZcu+eMpj59IhAn+08vgjDPOKL0SVltttdLgMM0A04NhZgigcwQjtzKkIWKaOuZJv4YcCxhrY8SJtPa+KwECBAgQGI2ABMBolLyGAAECBKarQILANNnL9W9p2rfRRhsN209guk6u4Q/rGximuWASAdn1Twl9riZ86KGHyo0EA3sYtPZV0kwxa54mien6n3+nCWQaPQ7XT6K172E+BAgQIECgVQEJgFZXxrwIECBAgMAYBXLV4v7779+deeaZb9jtz20HX/nKV8rvFlhggcmjpknhf//3f3fPPPNMuS0hO+yrr756qR6Y3s9TTz1VbkL46U9/Ws7652aINH5MIsDO//ReDZ9HgAABArOqgATArLqyvhcBAgQITDiB7PafcsoppeR/4JGJ7P7nWMCqq67a3X///WVnPVcivv76628ySv+AGdFs8fLLL+/mm2++7r3vfW9p+perGhP85whIegF4CBAgQIAAgakXkACYekMjECBAgACBZgSyo3/NNdd0V1xxRbfssst2jz/+eCmr78/TZ6JrrLFGqRBIsL3SSit1Cy+8cLk9oL8ycaRrC2t82UmTJnXrr79+t9Zaa5UqgDQD3GGHHbpvf/vbpR9Ay0cXangYkwABAgQI1BCQAKihakwCBAgQIDADBZIA+PSnP9298sorZSd9iy226NZZZ50S7OcIQIsl9UlYXHfddeWoQhoX/uIXv+jWXnvt7uyzz+6OOOKI7m1ve9sMFPXRBAgQIEBg1hCQAJg11tG3IECAAIFZSKBvgrjooot266233pi/WXbQU8Z/7LHHdttvv/0Mb6D3q1/9qrvjjju6T33qU90cc8wx5PfpewAst9xy3cYbb1zK/9PT4KWXXiq3AKgAGPOfgTcQIECAAIE3CUgA+KMgQIAAAQKNCfzrv/5r9/3vf78085t//vnHNbuXX365u/LKK7tHHnmklNCnm/6MeB599NHuH//xH7uTTjqp7OgP9SThkbP+qQA46KCDJh9XWGqppbqLLrqoNAX0ECBAgAABAlMvIAEw9YZGIECAAAEC00wgAfNnPvOZcmVfSvdn5idBfa4jTE+BfJ8pHT1IwuPAAw/szjrrrNKbINcWPv/8890ee+xRji781V/91czMYO4ECBAgQKAZAQmAZpbCRAgQIEBgogv87//+bwmUc/79nHPOGffu/2gdU2Kf3flUGqy22mqjfduoX/fjH/+4HEW49NJLSyA/pSdHFS677LKSAEgjQA8BAgQIECBQR0ACoI6rUQkQIECAwJgFnnzyyXJ93yc/+clSCl/zSdn9qaeeWq4D/MY3vtHNPffcXa4R/N73vtfldzvuuGM3++yzj3sKuY0gu/+/+c1vulwtOO+8805xrB/84Afdb3/7227PPfcc9+d5IwECBAgQIDCygATAyEZeQYAAAQIEpotAdv2PPPLIcnY/1+HVfJ577rly1GCnnXYqu/R5nnnmmZKAWGyxxUYM2keaW6oLco1fgvqRkhl//OMfS/f/3XbbrVt66aVHGtrvCRAgQIAAgXEKSACME87bCBAgQIDAtBRIELzffvt1v//976dL+X+u3Tv00ENL6f0qq6xSvkp2/hO4v/3tb++WXXbZqfp6fTIjzQyHK/9PhcC9997bpeFfjgzk+sLcAOAhQIAAAQIEpr2ABMC0NzUiAQIECBAYs0Cuykvp/yc+8YnuS1/6UtXGd315/u9+97vJ5f9jnvAwb0jzv76b/4UXXjjsDQTZ+f/iF79YjiB8/OMfL4mA3FogCTAtV8RYBAgQIEDg/wlIAPhLIECAAAEC01Egu+y//vWvu8cff7ycsV955ZW7BRZYoMuOfALgnIf/2Mc+1j377LNdbgRYaaWVukUWWWTyDBNcp0ngn//85/Let771rd1f/vKXEkAP7LKfM/VJKqSx4HLLLde9+93vLkmF//mf/+kefvjh0vxvm2226fbdd9/y3iQF0g9g+eWXf8Pnvfbaa90DDzxQPiNXEqZaYEqfs8IKK3Tvete7yjV+n/rUp7p11123+5d/+Zfy3oydPgB5/8Cu/jfffHNJQmyyySal8uGuu+4qVQBJDCy66KLTcWV8FAECBAgQmPUFJABm/TX2DQkQIECgEYFcbZfd/SWWWKJcezdp0qTu/vvvL93vTz755O6aa67pLrnkklISn8D8lVde6fbZZ5/uq1/9ajfnnHOWgD7n9ROI77LLLt0999zTPfHEE91b3vKWNzTy+9a3vtVdd9113QknnNBll//zn/989/d///fdZz/72ZJYOO+887qzzz67O+6447oVV1yxJAcyr+zWH3PMMaUPQZ4E56effnp32GGHlc9MU78PfvCD5ajC66+/XoL7l156qTv66KO766+/vnyPXOH3yCOPlCsMv/Od73Rrr712mfNPf/rT0tcgV/4lydA/aTyYz8jOf95zwQUXlH/n++VzPQQIECBAgMC0E5AAmHaWRiJAgAABAlMUePHFF7u99tqrlMOn+37O2We3/+WXX+623XbbEpy/7W1vK035HnroodKMb/fdd+/WXHPNLtfkJRmQ92cHP131szueoHrDDTcsv08An+eiiy7qjj/++BJo52q/VAAkoO+TCwm+8+9UF2Scd7zjHd0pp5zSLbTQQuXfSTgkWZAKgyQO8hkJ9LObn6RBEgCrr756SQbk1oJ+LnfccUd30003leRAXperBc8444ySGDjggAO6c889t7vhhhvK/BZffPE3OKX64LHHHivVDrPNNlsXq/yXCgcPAQIECBAgMO0EJACmnaWRCBAgQIDAFAUS+O68887dj370o27zzTd/w+sS/CbwX3/99Uv5fQLmdOlPT4CTTjqpvD6BdHbIv/nNb5ZEQJ4+AdCP2Xf2Txf//mq/vC4JgoyT1/31X/91KbFfb731StIgCYVUFuS9hxxySHfxxRdPbgqYBoFJTCT5kPcdddRRpbP/z372s27LLbcsY/Zz6b9QnzjIEYd8n+22267L0YD0BMi5/sxlaq4X9CdGgAABAgQIjF9AAmD8dt5JgAABAgRGLZDA98tf/nJ36623dhtssEF5X3bn8+Tce4L7v/mbvym78Smbz3n47OKnnD/l9vfdd18J3Ae+P6/JTnuC9gTeefrgPlUGqShIgJ9u/znH/+1vf7vcMrDjjjuWYwXZ9Z9vvvnKkYR//ud/7tI34IgjjijvSWVAyvNTqXD11VeXIwr5fa4oTA+BJDNS4p9qgTz/5//8n/Jf5po5JKmx//77l4qCBx98sFQ0ZE7Z/V9yySXL+B4CBAgQIEBg+gpIAExfb59GgAABAhNUIMFvutunPH6PPfbo/vSnP5X/O434cpY/FQAp3U9pfZrmpfw+wXR26lddddXys+ymJ3DP+3POPmfrE6TnfzNegvE098uT5EDO7ec4QQLyfHaC8Ntuu60cG8h5/xdeeKEE6Eke9ImDNBnM65JY6PsFZJwkD5LAyLV+Tz/9dGlYePjhh5fEQRIZ6V2QZoOpYMh3STPAJC8WXnjh8rv0G8gcMv6ee+75hkaCE/RPwtcmQIAAAQLTXUACYLqT+0ACBAgQmIgCOdOenfichU8zvJzPT0C99NJLl53xNL9LoJxS+37XPuf208gvPQIS4CdBkCMA6QuQ4wFpDJgAPkmDJAyy459kQv6dXfZlllmmdN9PQ8EPfehDpft+/p3xNt1003K2P1UAaRSYBMCrr77aff3rXy/j50z/+eef32222Wbl1oI0FUy5fwL/zCXvPe2008r8M+c07FtjjTXK53/0ox8txwP66oDccJCKgTQ+jIHd/4n4/wG+MwECBAi0ICAB0MIqmAMBAgQITAiBXAGYa/VyBn6uueYa9jsnCZCd9QT1/dO/P13/8/OU3Gf3PmX6A5/8PKX+c8wxx5s+J2P84Q9/KEF4Gu71T3bmM6+MPfjzMl6u8Bv4+rwm42SO88wzzxuu9hv8xfL+P/7xj2UuA68AnBCL7ksS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5/uIWgAAFTRJREFU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P4vPwo3Zgx87u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4" descr="data:image/png;base64,iVBORw0KGgoAAAANSUhEUgAABAAAAAMACAYAAAC6uhUNAAAgAElEQVR4XuzdebzXY/74/2uYLDFTyL4vUZEoJBVjCSFlsjO2yU4MkSXLWFJSVCSMfQlJkjXGkn3fyZJUdmkyGmPMd8zv9njefq9zO9MndU7nnM77fa7H63brls55L6/rfr388Xxez+t5/eq///3vf5OXAgoooIACCiiggAIKKKCAAgo0aIFfmQBo0PPr4BRQQAEFFFBAAQUUUEABBRQIARMAPgg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BAAQUUUEABBRRQIAMBEwAZTLJDVEABBRRQQAEFFFBAAQUUUMAEgM+AAgoooIACCiiggAIKKKCAAhkImADIYJIdogIKKKCAAgoooIACCiiggAImAHwGFFBAAQUUUEABBRRQQAEFFMhAwARABpPsEBVQQAEFFFBAAQUUUEABBRQwAeAzoIACCiiggAIKKKCAAgoooEAGAiYAMphkh6iAAgoooIACCiiggAIKKKCACQCfAQUUUEABBRRQQAEFFFBAAQUyEDABkMEkO0QFFFBAAQUUUEABBRRQQAEFTAD4DCiggAIKKKCAAgoooIACCiiQgYAJgAwm2SEqoIACCiiggAIKKKCAAgooYALAZ0ABBRRQQAEFFFBAAQUUUECBDARMAGQwyQ5RAQUUUEABBRRQQAEFFFBAARMAPgMKKKCAAgoooIACCiiggAIKZCBgAiCDSXaICiiggAIKKKCAAgoooIACCpgA8BlQQAEFFFCgDgV++umn9P3336fGjRunJZdcsg6/qfof/f7776fnn38+7b///qlRo0bV/wDfoYACCiiggAJlJWACoKymy5tVQAEFFCg3gWuvvTYNHjw4jR49Om244YYlc/sffvhhOuKII9KgQYPSZpttVjL35Y0ooIACCiigQN0JmACoO1s/WQEFFFAgc4G//e1v6Y9//GNaffXV08UXX5wWX3zxkhD55z//mU499dT029/+Nv35z39Ov/71r0vivrwJBRRQQAEFFKhbARMAdevrpyuggAIKZCzwzDPPpK5du6YxY8akLl26VFmCqoEnn3wyXXHFFek3v/lNld9X1Rf+9a9/jcTEnXfembbYYouqvs3XKaCAAgoooECZC5gAKPMJ9PYVUEABBUpT4D//+U+srj/11FPp1ltvTausskqVbrSoGthpp53SkUceGe/5xz/+kW666aa03nrrVSuRMLcv/Ne//hWr/59//nn6y1/+kpo0aVKl+2pIL5o1a1b6+eef07LLLtuQhuVYFFBAAQUUmK+ACYD5EvkCBRRQQAEFqi9AgH3AAQekDh06pPPPPz8tuuiiVfoQVuf/9Kc/pVGjRlX0DHj99ddTjx490u9///s0YMCAtNhii1Xps+b2onfeeSfttdde6fDDD4/vyfGaOHFi6tOnT1huu+226Ve/+lWODI5ZAQUUUCBDARMAGU66Q1ZAAQUUqHuBRx55JO24445pwoQJVV6158SA0047LVEFcPnll6ellloqbvT//b//l95444202mqrpRVXXLFGN8/2grPOOivdc8892Zb/0wDxpJNOim0WxxxzTDr55JPT8ssvXyNX36yAAgoooEA5CJgAKIdZ8h4VUEABBcpKYEHL/6dMmZL222+/dOihh1aU/9fmwGn+x6r/1KlT080335yaNWtWmx9fVp+FxciRI9MFF1wQwf/ZZ5+devbsWTKNGssK05tVQAEFFCgbARMAZTNV3qgCCiigQE0E/v73v6e33norPqJNmzaJIJ194OyBX2SRReLnn332WZo2bVraZJNN0pJLLpmK96y88sppnXXWqfh6gse33347/fjjj6lVq1YRNP773/+Ohn101J8xY0b6wx/+kFq2bFlRss/ee75/iSWWiNL+ouz8q6++ij3+K6ywQho/fnw68cQT02233RZH89Glf+bMmen999+P91Ter//111/HzxkH99e8efOKcfz3v/9Nn376aZo8eXJsPeAel1tuuQj8999//9S+ffu4L+6Z7QV8buV7qolzub2X8VMRcd9996XOnTtHImC77barsCy38Xi/CiiggAIKzEvABIDPhwIKKKBAgxdgzzdn3hP4duvWLb388svptddeS+3atavYn085+MEHH5waN24c3fEJ2I899tj0wgsvpF133TVWzJdZZpkIuumgz3/z+ldffTV9/PHHsS+/6Nr/yiuvxPdQxs++fQL8M888Mw0dOjTts88+6eqrr47gvmjIt8Yaa6ROnTpFUE5y4YQTToijA/nM448/PrYR3HLLLdFTgOD+jjvuSA8//HB8Jq8/6qij0hlnnBH3+eWXX8bPeT+fwz28+eab0fDvxRdfjG0JfBYJBsbBSQU43H777dFkMMeLeeCkhvPOOy/mlyqMvn37po033jixLeOqq66Keavp9oscbR2zAgoooEBpCZgAKK358G4UUEABBWpZgP3erMYTzF166aWxr56u/AceeGBFUP3JJ59EUL7SSitFt31WhN97770oxT/nnHPSDz/8EME9K/505icoJKDm9QTQBO80+iPwZmWfgPHKK6+MQJ2gmiCcIJ+VfaoC+ExW5in55zsGDx4cq/gE+LvvvnuU6ZM04DN5/YUXXpiuv/761LFjx+gPwHhYvad8nb4AI0aMSAcddFBq2rRp3B+l/YyVZMa4cePSt99+G8mK4cOHx1IzJTkAACAASURBVH3xenoU9O7dO1133XXpscceq9ZJBbU8RSXzcZjzHOBK5QWmp5xySswVSSH6M1Dt4aWAAgoooEC5CpgAKNeZ874VUEABBaokQDDOCnnlZnwkADii76677orEwPTp0yOop/M+r+NnBN+srhOU77vvvhFYF4392DteHNFXJACKzy8a+fGZxTF7rDCTUKD8niB8++23j3u/++67oxkfyQW683fv3j1+RqBPMEplAav2rM6TmCBJQMk/lQTnnntu+v7779Pmm29e0c2eBAOJjbk1HiR5QbM7tgVwMsEee+wR2wZINnAcXnVOKqgSfBm/6JtvvokkDkkUEgFcWBXPSxkPzVtXQAEFFMhcwARA5g+Aw1dAAQUaugCBLeXdrMZvsMEGEUAT/FO6z+o3e/DZIz979uzUq1evCMQJuEkCcCQfJfj8m3J8gnFW0p9++ukI0rnoqs+qOskDgmzKxNk6wJ56Am6CSfoHkHS44YYbogqApnNFhQHH8VGKT4DPKj9/T5o0Kfajc6/HHXdcWnfddWM1mtVnkhL0GqACgDERpK666qrxubyXPeyV74/P4KKfAZUDH330UYyJ7vfvvvtulLvzGausskpUKRQnDzT056Iq48PsgQceSGPHjg3ziy66yNMCqgLnaxRQQAEFSlbABEDJTo03poACCihQGwIE6Kxys3rL/veiHwCl9ZwBT8DO/u5i3z57vymNp5SfgI8kACv3BMY00mNPPyX7JAs++OCDCN45po+/2SpAQE2w3qJFi9giwKo+30UigqCf8nL6DVBqzn5+Egdrr712/J6f87mNGjWKjvQE61Qf8DO2C/A3YyGhMGjQoEhKkMx44oknIvgn0cHxdnw2r+V++O/ddtstxsNnkSy45pproukgCQS2F/AeEgskI2himPNVPB8keOjJ4PGAOT8Njl0BBRRoeAImABrenDoiBRRQQIFKAqzAsxJPYEf3fwJ1OvgTxA8ZMiRK/Al6KfkmIKbZH0EyF3v3aa7Xv3//2EZAKT//zRaAtm3bRuKArv6spp966qnxPazM03CQVXwqAyi3Lz6LlffWrVvHaynvJ9Dnv9ljznfRG4AEQRGIFwkAVuZZpedv9vQ/9dRT0XeAUwWoSujXr1/acssto9qAfepUNtDYjyoGKgLWWmutigQHiQPGzHXvvffGlgGaBfK+3Ff/6a/AHNLg8f7774953GmnnaJ6ophH/+dSQAEFFFCgnAVMAJTz7HnvCiiggAJVEuC4v++++y4CXFbNWbHnD8H7vC5eQ9BfOTBm1Z6AkM/hqEA+m9J/Gu4VF30AuHhNcfE69uxTSk4CgmCfoL9INsztu3gvvQAo/a+8Ml+Mh+MLOU2gOFKQ1xf3R1Jh6aWXnuf4+Bw+n9dV/oxfelN1PrtKE1NiL+K0BKo0SOzw32zZIDFCcoiqkMrHMJbYrXs7CiiggAIKVEnABECVmHyRAgoooIACCy5AEuG5556LveSffvpprMZTxk/pP1sKdt5556gCKNWLwP/xxx+P6og111wzPfTQQ7EiTjUESZCGclG1MXr06HT66afHloiBAwdGRQCJgF122SV6SHgpoIACCihQzgImAMp59rx3BRRQQIGSF6DJIPvs99xzz2g2SCk/3fzZUsCqPtUDrPBXZQW+vgZLUEwjRI4PJBlATwSqIPgZxxw2lGvGjBnpkEMOiV4JnJJA48Zu3bpFfwa2SZgAaCgz7TgUUECBfAVMAOQ7945cAQUUUGAhCBBETp06Na2//vrpkksuiT33RfC/EL6+xl/x4YcfRlNDmg3SRJEEACclcHHSQSknLqo7eMbGfHFaQvv27eNkhKZNm6ZZs2bFaQ/0BvBSQAEFFFCgnAVMAJTz7HnvCiiggAIlL/D555/HCjJ7/DnSj8Z8dR00f/HFFxG002CwS5cuC2zEEYIXX3xxeumll7IJgNmuMXTo0GjGSM8GtjzceOONaZtttllgR9+ogAIKKKBAqQiYACiVmfA+FFBAAQUUWAAB+glwVCGnG3BMIdfdd9+dhg8fHqvZrGJzceoAJfucAEBQW5WLowc51nDvvfeO4wfrOnFRlXuqy9eQpCHo53QGTnPgFAbK/mm06KWAAgoooEBDEDAB0BBm0TEooIACCmQpQJB65plnpltuuSWNHz8+jv6jqz+VBquvvnqcNFA0F+TEAY4h5BjB3XffvUpeJBL4rHvuuSdtscUWVXpPub6IXg340O+Akxr4b04A4L+9FFBAAQUUaCgCJgAaykw6DgUUUECBLAUIXDlZoE2bNtFUkIqAnj17Rsn+9ttvX2HCMYjvv/9+at26dZU699MFn1X/yZMnp9tuuy0tv/zyDdaXrQ7nnXdeYrvGGmuskZ588smoqjjjjDOi90HlIxgbLIIDU0ABBRTIQsAEQBbT7CAVUEABBXIQoIkdpwxQDVC5/H9Bxk7jQrr90wxvwIABabHFFluQjymL9xD4P/LII9E3gW0OOL722mvR/4AEgN3/y2IavUkFFFBAgSoImACoApIvUUABBRRQYG4CX3/9dayqs4LM0X7NmzdPiyyySLyUIJKVeVbQ2VPOynuxl5xGc2+99VZadtll0zrrrJN+/vnnRLf9mTNnpk022aRihb74OU39KOUnEF1hhRXi8/nd22+/Hd9HN37uge9j1X6llVZKZ599dvQE4Lu5ByoAiiqBYiwc5cd9sJVg3XXXTauttlocS/jDDz+kp556Ko7C4+g/egDwPU2aNKkYX0N6ItjrP3bs2HTSSSdVbJlgfFQBNG7cOHXo0KEhDdexKKCAAgpkLGACIOPJd+gKKKCAAgsmQHB/xx13pIcffjj24FMuz9F+lIzvuuuuEcifddZZ6W9/+1s6+eSTY0X+0Ucfjb36lNLTnZ/Amtfzh+MBzz333LgZGvXts88+sZefzyYwJwB//PHH08iRI9NNN90Ujf34b9671VZbxWo/98T+9WOOOSY+jz37JB0ee+yxCGw5zo57JolAszvec8UVV8R98u++ffumQYMGpRYtWiQSDpT933fffenCCy9Ma6+9duyFnzOBsGB6pfcukiPHHntsOuyww9K2225b0eyQ7RTYUAXhpYACCiigQEMQMAHQEGbRMSiggAIKLFQBAnvOimflnOPiWDknoKeEnOCcAP+bb75JV111VZwdT3k5+/JJGLz66quxkn7DDTekrbfeOqoANt1007j/Tp06pQkTJsTRfc8//3zacccd05FHHplOPPHENG3atDRx4sRoyvfCCy/E7wnUuQfK/pdccsn4PhIEBO90+n/vvffiCLull146PfPMM+nmm2+OqoBRo0ZFwoHXbbbZZrH3ndMB+L7TTz89EhpUElDdUNOtBAt1YmrwZYzz6KOPTrvttlvaa6+9YssDzQ/79OnjFoAauPpWBRRQQIHSEjABUFrz4d0ooIACCpSBAOX2nBVPEM2xcZtvvnnsk2f1+Nlnn01du3ZNdN0nIcDxe717946AvH///umDDz5Iiy++ePyuZcuWccweXfkJ3ln9LwJuEgh0omfVnovXF8kGtgtwD3zuvvvuG0cAUrpPtQE/LxICJA34+UUXXVRxKkCRvCBpwRioHGDl/6GHHkrXX3993FOREGjVqlUaPHhwWmKJJcpgVmp2i1RcMD/8KS7mFFObANbM1ncroIACCpSOgAmA0pkL70QBBRRQoEwEPvnkkyiJZ/WdAJ2Ae9VVV40V9aeffjodeOCBsZrOfv1mzZql7t27xz5yAn+ue++9N35WdJmnJwAr+/QRYOWdFXj24XOUHwmEK6+8Mv7wu6IhH/vTKdtnhZ9+AGwtoCphzz33jAqC2bNnp4033ji98847kWSg3J9tAFy8jostAvQW4F532mmnqA7govS9W7ducYwgFQgN+cL+mmuuSVOmTIktAD/99FNUadCLgcqMoqdDQzZwbAoooIAC+QiYAMhnrh2pAgoooEAtCBQr6DTvY+WcUnE6xT/xxBNRfj99+vSoAGAbAOfIE2DTUf7FF19MRxxxROwp5+f8m54Aa621VqIJHSv5/GHFnsCToJ0VebYOUA1AR/62bdum888/P76TVX0+l20EBP8ErPQOIIglqD3kkEPi5yQohg0blnr16pVo+sd38Dvu6y9/+Us0DOTz2R7ANoAVV1wx3kOygd4F7dq1qwW10v0IEiSU/G+00UaR0MGQP5wG4KWAAgoooEBDEzAB0NBm1PEooIACCtSpACXz48aNiy757Nmniz7BfL9+/dKWW24ZAT4ryvybAJwKAAJMgn/26Rfl9QT0BOUEmpTqU+JPhQBbB+gjQHk+peckGughwOsI/vlMLhIANPsbMmRIBO58Lp9BZQI/40QCLoL5ww8/PBISlLNzD/QPYPsApwNQ8k/jP1b7qThgCwGNASdNmpSuvfba6GHQkC9K/++6667UuXPnSH4wdqozttlmm4Y8bMemgAIKKJCpgAmATCfeYSuggAIK1EyAsnu6x1MizvF+c64YU8bPaj4BeVX2kBOIkgCo/FrK0ekxwFF0BO6VLxINrPQvtdRSFT+e22dwn/ycRoCV75H389ns76/82TQWJJFQ9BaomVL5vZvtHQMHDoxeAA09+VF+s+MdK6CAAgrUVMAEQE0Ffb8CCiiggAJzCNA9n1V2VvkbNWpUFj6vv/56lMBTSUBfAXoOsCLe0C96JXCRIOGiwoPg/3e/+13q2LFjQx++41NAAQUUyEzABEBmE+5wFVBAAQXqVoAO/ZT70x+AI/bK4aLsv+hj0KZNm9guwHaAhn5NnTo1kjRs4zj44INjiwQ9GTiJgYutFV4KKKCAAgo0JAETAA1pNh2LAgoooEC9ClD2T/DMlgAC6qqU/tfrDWf+5TRFJFlDY0eqNmbOnBkNAGfMmBGnKZgAyPwBcfgKKKBAAxQwAdAAJ9UhKaCAAgrUvUCxas5eeprz0VWfo/n++Mc/pjvvvDNtscUWdX8TC/kb5jbmhXwLtf51Tz75ZDR15GQGVv4vuOCC2Arx4IMPugWg1rX9QAUUUECB+hYwAVDfM+D3K6CAAgqUpQDnxnNUH8F/ly5doiEfq//soed4vSZNmtTbuEhK0Nme/ex77713JCdq45pzzLXxmfX9GcWpDmuuuWYcv1g0b2T+aPDopYACCiigQEMSMAHQkGbTsSiggAIKLDQBjsi7/fbb00033ZRWXnnlVJwnz5F7f/rTnxbafczti6ZPnx7JCe6rNpMRc465XgdZwy8nSXLppZfGH47+Y97cslFDVN+ugAIKKFDyAiYASn6KvEEFFFBAgVIT4Pi/Xr16pZYtW6ZzzjknVtgJjgkk77nnnnov/2dVm4QExweus846tcI3tzHXygfX04e8+OKLafDgwdGv4ZFHHoltG1999VXMXQ6nH9QTu1+rgAIKKFDPAiYA6nkC/HoFFFBAgfITIHjs0aNHHJdH+T9l46z601X+5ptvTs2aNSu/Qc3njuccc7kP8JZbbolTGjbYYIOokiBZ0rp16/TMM8+ko48+utyH5/0roIACCigwVwETAD4YCiiggAJZCfz888+Jo/q++OKLtNRSS6WNNtooLbnkkmHw7bffRjf4DTfcMPbwE9i//fbb8Xt+xkXn+CuvvDL22BM4rrfeevE+jpNr3759GjBgQDSRe/311+MzeN+vfvWrCuOvv/46voOGeuuuu25abbXVKn5PHwGOpFt22WUrVu5Zzec7uVit5rMqj4HqA4LYFVZYIV7zj3/8I76b+6q8kl2M5ccff0ytWrVKiy++eNznb37zm4rSd8riqRygK36jRo0iIOb3cxvz0ksvXdbPDVs3ll9++dS1a9f05ptvRgPHgw46KI0YMSL16dOn4pko60F68woooIACCswhYALAR0IBBRRQIBsBVuhZqees9yLYmzVrVrrqqqvSl19+mQ499ND0wgsvpEcffTQC6GOPPTbdf//9qV27drHff/XVV08TJ06MUv/1118/zo5fe+210+TJk9OOO+6YilVlTgJgJbl4H59FcH3NNdekhx9+OF100UURZHPuPEfNHXXUURFk04me1xx55JGxN53EA8mKP/zhD7FHnc8lwD/zzDMjeUCDv8cffzyNHDkyehHwej6TKoTzzjsv7pOLhAPvXWaZZeKeX3311fTxxx+nxRZbLF1xxRUR5FP+znu7d++ettlmm6hueOWVV9Lw4cMjoTDnmGtra0F9PXzMD4E+3iQ7Jk2alNZYY41w7N+/vwmA+poYv1cBBRRQoE4FTADUKa8froACCihQKgIEuATWBOMXXnhhrIAT+BMA8jd7wKkGIOgn+H3jjTciMOf3jz32WBwRt8oqq8RqMWfEX3LJJWn33XeP4RGsUxXA6jH7yXv37p2uu+66ivfRjI/3E1iSSNh4442jAoCg+oEHHki33XZbJAZIKvA5W265ZQT5vIYeA2PHjk2jR4+OaoLnn38+kg2M5cQTT0zTpk2LpAT3yjhY1aYy4ZhjjonkwjfffBOv/emnn+LnK620UiQnOnXqFCcY8D1UFdxxxx2RZDj77LPTYYcdFp9JZQMJg3fffff/jLlU5nVB74NECsmgMWPGhDsnALz33nupW7du8fPKVRsL+h2+TwEFFFBAgVITMAFQajPi/SiggAIK1IkAAfiBBx6YOPe9c+fO6eWXX07HH3982mOPPWLlnwQBwf3AgQNjbziB8HLLLRcJAcr0CZYptydQZgWfvym9p6SelXOqADp06BCf17x58wgiKeXnfZT9U3FAIqBYcWeQ/G7QoEFpwoQJUS1A0oF7ZBWaZnRPPfVUJA04oq6oCCCg5775fi4+l7Pr2QLASj9bG0455ZQ0atSoSBiQkCBhQJUAiQCuIgHA99LDgOujjz5KhxxySPyOigASCBxryBjmHHOdTFAdfyhbKYYNGxbJFHxZ7f/ss89inkiucFH9QBLFJoB1PBl+vAIKKKBAvQmYAKg3er9YAQUUUGBhChTB9nbbbRcN3yihp5EfK7+c984KOSX4rJKzv5+guTjab+jQofF6gmxW/imf528C9rZt28YqOQE0gTmBMyvmHMNH0E7VAHv7Ca5Z2S8C+eL72PNfHCXI7wjKKeEn0CfwJlHBqvQuu+wS9/n999/HVgTugWoB/hDE0nuABMWf//znSDj069cvxvTcc89FUuHpp59OHTt2DHJOLOB9JAlIYPB5bIFgawTfR6BMUDxkyJCoMuAzK495++23j3spp4seCCeddFI0aGSe6f/ART8Fjk1kKwgJE48CLKdZ9V4VUEABBaorYAKgumK+XgEFFFCgLAWKCgCCa0rjWRGm8RuB31577RUd/Gnkxyp+sUWAAJz/JnCcPXt2BPqsrhNYE0y3aNEiVov33XfftOqqq8Z2AZIEld9H4MmWgWL1neCbvfiUm7O3n88mWUCSgEoCXn/cccdFPwG2GBCAH3HEEVFhwGo9+/6vv/761LNnz0gScM8kIUhwUNbOZ5Jo4HNIOrBFgKoEjrzj6MIPPvgg+gHQk4C/f/jhh7hnvvPBBx+MygP2w/M9fC+vIcFQecxFIqHcHgTcKPdn9Z+tFSR66HdAtcfmm29ebsPxfhVQQAEFFKi2gAmAapP5BgUUUECBchQgOGaVnNV8+gDQUZ998wTnrPpSKn/CCSdU7NFnjDQAJDhnZf+MM86IZnHs2x83blxsA6CCgIZ6rNBTyk9igevee++NVXc+r1ht5nWU1BN80jiQxnpsL9h2221jvzn7/VlpJ5AnYKcagC79JBd4D/9m9Zr7535pwsc9817ew95/GguSACCpwSo+iQHGzTYCtgDw73322SctscQSFSX+JB1IbrD1gSoHTi647777IlAm2TG3MZfr/ngsqPBg/kiA0AeCJotNmzaNaoiWLVuW46PtPSuggAIKKFBlARMAVabyhQoooIACDUGAYJfAmkB3fmXslIcTNHLkXRH0shJOsF4cHTg3k7m9j9fx8++++y6C6rkdo8fvKfFnD35xb3w/gWrl0nTugdexlWHO+2Dln60AdPgvruIoQX7G6/keSv95f+WL91IRwPdXfv+8xlzcC/dYDkcDUt3ASQ/0TmBO8WU7BBUYp59+elQFUKVBMoZKCi8FFFBAAQUakoAJgIY0m45FAQUUUKDkBAi+WXGm+36pBZTzSiTMD5JkAVUFL730UmwhYAWd6gQqFkr54hQF+iKwtaJI6pBMYXvAbrvtFls1aAjJVgiqLkiGeCmggAIKKNBQBEwANJSZdBwKKKCAAiUpwLF/99xzT6wys/e/lC5WuukNUBwxWNV7Y9Wc4wPpf0APAxoHcqwgDRD5PLYYlOrFKQn0NmArBL0fqFxg6wQ9F2gCSGKAZAZbAzgtgpMgvBRQQAEFFGgoAiYAGspMOg4FFFBAgZITIIik1Jxyck4VKKWLoJcGf5wAcPHFF0cgXJWLigb20dMnoGh6SDXA+PHjY9WckwRK+SqOAyTQ54jDNm3axAkI9HTg79deey1W/knc0ITRBEApz6b3poACCihQXQETANUV8/UKKKCAAgpUQaBo6vf222/HnvK6Xv3nyEJWtqk02Hjjjed7h88880zq2rVrGjNmTJwuUNXrs88+i0aDnBrw+9//vqpvK6nXsd//hhtuiECfXgckQkiAPPbYY4kjDknacFoE45xXr4eSGpQ3o4ACCiigQBUETABUAcmXKKCAAgooUF2BKVOmxAkClJpzjF5dXqxqE8xyssAVV1wx333rRXLiqaeeShyPuMoqq8TtvfLKK3E0IgFxsfL9+eefR3k8pyVw8gCvpwKg8vvqcmy1+dl0/r/77rsjGbPDDjtU9ADgOwj+OblhyJAhUcmABVsEvBRQQAEFFGhIAiYAGtJsOhYFFFBAgZIRYNWfIwMpjW/Xrl2d3hf72lm1pgEfwfv8LoJ6jizs0KFDHCHIqQGcjMC+foL9yvdMoE9gTEk8TfJY+V955ZUr3je/7yql39OwkDnhuMM+ffrENgaSAT179qzoBcBxiG+88UY0BSwSI6U0Bu9FAQUUUECBmgiYAKiJnu9VQAEFFFBgLgI0ySNQ5si/hVH+f++996bTTjutys38HnnkkehJMGHChP8p/6f7/aeffhr74otjBxnDe++9l1q3bp0mT54clQCXXHJJ7I8vt+vqq69OO++8cxzDeMIJJ4QXFxUNReKkKsc8ltu4vV8FFFBAAQUKARMAPgsKKKCAAgrUssD7778fpf8Ey6yqF8fN1fLXxMexn/3UU0+NTvY1Kf+vyr1dddVV0WPgjjvuSBtssEG8hbJ6Kgro/M9xgPV1ffTRR+nVV19N3bt3/8WGhjQt3GOPPWL7Ak0AzznnnPS73/0uPfzww/HfpXx6QX25+r0KKKCAAg1LwARAw5pPR6OAAgooUAICrMgTiI4bNy5Wymmcx4kALVu2jKPziovu+TQJ/PHHH1OrVq0icKUUn7PnixV43kt3+mJVvvis5s2bp+WXXz5NmjQpmv9Rnn/sscdWvLf4bKoRKNnn9YssskiaMWNGNLfjXgYMGBBN8H7++ee4D37PUXhFwoLvmjZtWtpkk03iNVQ10D+ARMPSSy8dHfM54eD555+P0wTYJrDeeuvVywxwD1Q14NC/f/+5nkYwdOjQuMcPPvggXjd8+PC4V6o0jjrqKBv+1cvM+aUKKKCAAgtTwATAwtT2uxRQQAEFGrwAATL7zB944IFYKSdIJjCfOXNmOuaYY9LgwYNjpZkqAcrO2YN+8MEHx+r1xx9/HAF5sZL/5JNPxu+aNm0an8Xvjz766DR16tT4LMrYb7vttkRp+4UXXphatGgRiYKJEyems88+O4Ja9rv37ds3GhL27t07vqdbt27p8ssvjy7+rOCPHDkynXHGGWmrrbaK1XEaABbfzXc9/fTTqVmzZhVVDaeffnrcD6+lhwDbBmgoyLh/+9vf1ssck6B48MEH08knn5y++eab1K9fv0iMLLXUUhX3wxYHfv/JJ59E2f+qq64a2zQef/zxSIp4KaCAAgoo0NAFTAA09Bl2fAoooIACVRYgeKchXk0uAspevXrFajJN+dg/T/B92GGHpbZt20bATDLgyCOPTOw3JxBdaaWVEsfyderUKX7PtgFW9mnIx+fQmZ+mdRz1RwKAQJfEwbbbbhuBPtUFfE6TJk0icD/88MPToEGDogrh+++/r6gMIPlw4403/k8ZP93vWT2nkSDVB5wmQEDPMXkkAkgO3HXXXYngmRV2vpsqAsZF3wGqFUrpoloCv+uuuy5tvvnmkRjBqaioKO6VLQM0NyQJQMVAsaWhlMbivSiggAIKKFDbAiYAalvUz1NAAQUUKEsBgn+C34ceeijKx1ldp/FddS8CSwJ/OuxT7s+qO8E1PQEIyrt06ZKKJnwE1yQCuIoEQNGYj9J7SvHZc0+wzedRSVB5RZt9/6xcb7nllhH0spWAIwdp1kdlAKvxJBHobM/+dz6DoH369OmRMOD3JA8YO/dZnCLAnn62DlAlwH/zXv6bRAAJChIJlP5vs8021eVZKK+nGoDEBlUNdP6n3J/73XTTTcOU35Ng4Xdsvdhss83qtE/DQhm0X6KAAgoooEAVBEwAVAHJlyiggAIKNHyB2bNnR2D8+uuvR5DLnvabbrrpf/bsV0Wh2IvOvnnOlCe4ZI85e88JpFmR55g5AndK6zt27Bgfy2sI9keNGhWB/Prrrx+v5XVUJRB0z7lKTRC79957x+/oB/Df//43UZ5PiTvBLu/j8+lDUJS7U53APv+iVH6dddaJCgO2CVAdQHBMUEwVwP7775+6du0aSQWa5s2aNSu2G5AI4H45Ko9eAiQQuGpaPVEV3+q8hiQGlQzs9WfLBUclkgDBkS0MXCQ96rJJY3Xu19cqoIACCihQ1wImAOpa2M9XQAEFFChpAfbVs9rPmfDFxco/QS/B95yl4/MbDIElQSVl5XTnp6yeYJtgnpX6piy+AAAAIABJREFUjTbaKH5GN3oCdwJymtLRD4D9+Pz9ww8/RMM9kgkE4MXr5gxUi6qBm2++OUr0Dz300Fj15n0kEgjOCYIJ7LfbbrtIEhxwwAHRK4BtB2wR4DUXXXRR9CrYeuut4zVUK1Cl0LNnzzR27Ni08cYbRzKAkvrKWxhIFnBvY8aMifHQaLAUr2+//TZddtll6YILLojb22uvvSIp8uijj6bzzjsvrbHGGqV4296TAgoooIACtS5gAqDWSf1ABRRQQIFyEigCXVa4d9lll1gdpunegq4Ks42AgLs4Ko99/qw60xSQQLtHjx4R4JMgYAsAfQEIuGkMSGM/kgYkDPg3+9fffPPNxPF77Pmf86Jagc/bfvvto6M/wTsl/SeddFL0AmCln+CWqgAqEv7+979HYzwqB6g2YEsAF/d1ySWXRMUCCQLGTsn8c889F1UQvI97pP9AsWUBNxIdJBCGDRsW4yjVi0QJWwKoAOC0A8ZG+T9X5SqMUr1/70sBBRRQQIHaEjABUFuSfo4CCiigQFkKsI+ewJYmfTS5Ky7K2glyKZ1fkF4AlTFIAvB5NPQrLsr1Cazp+s/PWU2n9L9x48ZVduQz2LpAXwCO8CsuPotmhI0aNYrj+ua8F/7N9xYXlQf/+te/4vXcJ6X+BMtF+f8vJUOoLuDowupWSVR5gLXwQuxZ+aeCgcoHLqolLr744jgFgS0ajMFLAQUUUECBHARMAOQwy45RAQUUUGCeAqyas0pPyTt/CAiLBnu8kRL7ua3ANzRWguKvv/46kgZUF1B5QCPDcr7++c9/RkXEnnvuGZUSxUX5P4mNyj8r53F67woooIACClRFwARAVZR8jQIKKKBAgxfgaD5K8u++++5Y8Wfln7J9jvCjH0Apr3LX1uRQNcCWA472oxFg5SqB2vqOhf05VEmwlYK+CFdccUVac8014xao7nj55Zdje4SXAgoooIACuQiYAMhlph2nAgoooECVBCiHp2EfZfQE/RyVt6D9AKr0hb6ozgWo8KChI3/vuuuuccIDjQvpBUBvAy8FFFBAAQVyETABkMtMO04FFFBAgSoLsLed1X9OCGjWrFnaeeedoyKgVC/K3Okf0KRJk//pBVCq91tX98W8Ua0xY8aM2L5AU8TiogKgd+/eFc3/Dj744DjBYLnllqur2/FzFVBAAQUUKDkBEwAlNyXekAIKKKBAfQoQRNKJf8SIERW3seyyy0YjucMPP7zGWwFo2scxgJTZ13RbwfTp09PAgQPj1IKPPvooffrpp3Hu/VprrRVVDHNrAlhXtkXlxML8zjnHQiKEuXvrrbfi9II5j/fjHidPnhxvW3fddWvsX1eWfq4CCiiggAJ1JWACoK5k/VwFFFBAgbIU4Mg4ut8TRA8dOjT97ne/i6741113XVpttdVqVDJOcuG4444Ll8svvzy69y/oRcDP6QX9+vVLnTp1SmeffXYcLXj77bdH4M/33HPPPWmLLbZY0K+o1vv++te/Rqf92267rV4b67Hnnz+cikBCgMQN1RHHH398VHHgXhz3WK0B+mIFFFBAAQUagIAJgAYwiQ5BAQUUUKD2BGgORzd8GsaxT5xz76kA+Oabb6KZHPvGKbVfkOvFF19MPXr0iCCUI+gW9CpWuulPwP1QScDRdmxZaN68eTrllFNqJclQ1fvjCEFW3qlIuPbaa0vmxITiJIf7778/5pBkSbdu3aI6oE+fPtHfwUsBBRRQQIGcBEwA5DTbjlUBBRRQYL4CX3zxRTr55JMj2P/888/TZZddFkfIvfPOO7F//JZbblmgfeNFN3pWym+99da0yiqrzPdefukFEydOTEcccUQEsnOu8NdWkqE6N/f+++9HZQQVCSRMSuXC/C9/+Us0dGzcuHHM6d///vc43YA56NixY6ncqvehgAIKKKDAQhEwAbBQmP0SBRRQQIFyEnjyySfT2LFj0/nnnx+Bf9E8jtX2vn37psUXX7zawyGxcNBBB6XNN988PnfRRRdN7Em/6667omR97733jp/N75rXajufc+mll6Y777wzjRo1Kq299trz+7ha+T2r/vQiYCwbb7xxrXxmbX0I2y7OOuustPvuu6cNN9wwKhQeeuihNGzYsJK719oas5+jgAIKKKDALwmYAPDZUEABBRRQYC4CNJK7/vrrY6V9/fXXT5999lmaNm1aatGiRZSTV/doQLYW7LjjjmnChAmpS5cu8Y2UzO+3335p5ZVXjpXqqmwtmDJlSryHhAEd7yvfB93vOe6uZcuWacCAAbHSXdcXzQaPPfbY+Bq2TdDcsFQuEiKs+LNFgj8LkrgplbF4HwoooIACCtSGgAmA2lD0MxRQQAEFGrwAHfbfe++9dPXVV8fecQLsysfMzQvgP//5T6xCP/fcc/9T/k+ASoUB5enrrLNOlQwpXT/wwAMTVQpbb731/7ynaGDISQA16TFQpRv5/1/05ptvxhYJtk2UWvk/VRBHHXVUrPSz8r/BBhtUZ2i+VgEFFFBAgQYnYAKgwU2pA1JAAQUUqC0Bmu2xgkzH/UmTJqVXXnklPfDAA2nq1Klp3LhxUVZelWtu5f9Ved+cr/npp5/Saaedll544YXotr/mmmtWvKQo/6cvwB133LHQgt1SLf/H/Lzzzkvbbrttuvnmm9Omm24aSRHmsmfPntWu4FiQ+fI9CiiggAIKlJqACYBSmxHvRwEFFFCgZARY3d53331j5Z+y/zZt2qQtt9wyOsm3b98+jpqrylWszNNAsEgasDf99ddfT+utt15accUVKz6GhnUffvhhIoDlmMCNNtoojvWj1P7LL7+MVXb29nO8HV3uv/7669S0adM4855S/OWWWy76ACy55JLxmSQGqF6YPHlyfE7r1q0rut/PeQ/0JHjjjTeiVJ798sX2Ar6DRn9UMqy77rpxHCK/I0HCNoRvv/22ylsYquJVG68hWcM9czQh2yZGjhwZpyPwN1UBzZo1q42v8TMUUEABBRQoKwETAGU1Xd6sAgoooMDCFCAYf/vtt9PMmTMTwTKJAE4G4L932GGHOE+eIH1+FwE5q/JFYz6OFKRknpVpVqnZHsBFZQEB9VprrRUNA0eMGJFmzZqVLrroogji33333XTMMcekE044Ie7p8ccfj3+TEKDxH/dauRSf1/DZJAr4+fjx49Ojjz4aJxmQIDj++OPT6NGjU//+/dPpp58eATPd/Nkvf/vtt8d9XHPNNenhhx+Oeyg+54ADDoggmr4IBNisqM/Zj2B+JnX9e8bCvdO4kWTF8OHDo58DFQskcNwOUNcz4OcroIACCpSigAmAUpwV70kBBRRQoKQFWPkmqOfIvauuuup/VvDnvPGiSR77/HkPq/BDhgyJ/gE0/iOAJ6D+6quvYnWfigCOq2MVns8miCUY5+fF/n+O27vnnnsikN9uu+3iKyn9Z3sAQX67du0iSXHqqacmkg18zjLLLJNoREiw/uCDDyaOI+RnfH6fPn0i4UDCg5VzmvmdeeaZsdWA5ADfzz76opcB2yBIaNAUsfi8UjtS77vvvku9evWKSobjjjsutmxgdfbZZ6d+/fqZACjp/8O8OQUUUECBuhIwAVBXsn6uAgoooECDFiCYP+mkk9J9992Xdt11118cK6v6rJLTKI9Vco7xY3WaEn9K0qkKIEit3Nyvc+fO6eWXX44V+j322CNW71nFZjX//vvvj9V7Tiao3HWfBAAVBfQGILlQbDu4/PLLI7j/+OOP4zhD+gawKk4lA0EypwaMGTMmkgZcbHsg4CcZQQDNCQWVv4cjDAcNGhSnGdDUkKP/5uxHUCoTzz3iThKGFX+SMGzjwKQqlRulMg7vQwEFFFBAgdoSMAFQW5J+jgIKKKBAVgKslD/77LPRI2BepwHwOkrOi1X8JZZYIo77Iwhnbz2r0TT3IwFAYM0qNYEqe+179OgRzevoNVCsaP/73/+OYH6rrbaq2OtPo0KSBUsvvXR8Lqv+r776apwWwNGDK6ywQux57969e+rQoUNUF9AbgEoDThMokgZUIfTt2zf+8J1sB6DnQdFToGhCyBGJlNJfdtllEVxfcsklkdAgyK7u8Yh1+dAwRlb+WfXnnrfffvtIZlj+X5fqfrYCCiigQCkLmAAo5dnx3hRQQAEFSlKAFXzK4Lm6dOmSWrVq9YsNAVmJ79SpUzSfIzCnCoBAmpV3gmu2ExxyyCGxnYCAnVV8tgQQvFKmTw+AvfbaK7rXk2ygkz3VAXwGWwgI7EkeUI1ApQHBfrEtoGvXrrENgK0Biy66aHrttdfie9gL/+OPP0YvAS4C+A8++CASAqz877zzzvG9f/zjH+P3BPtsF6AHAvfNd5Gc4O8ffvghtgdsscUW/+dYwrqYPAwfeuihtN9++0Wvgrld2LAFgkQLiQyqHdi+sOqqq1a5cWNd3LufqYACCiigQH0LmACo7xnw+xVQQAEFykqAgJ4AndL+4jr33HMj0C4671ceEJ3+CZa33nrrNHjw4KgWoJkegTRB9rBhw1Lbtm0jYB0wYEAaOnRo7Pf/7W9/G432KGEn0GX//sEHHxx7/wneiyC+RYsW0cDvhhtuiJJ8VuV32mmnCHjZ30+FAd9JooBEAu/jPgmS2VJw8cUXxwkH7OU/44wzovFfcVFFwLg4YYBGg4yFkwY4Wo9KBN5PLwB6GrBVYWGs/rOFgv4Ev/nNb+ZqzripgmCrwm677Rb/vdJKK0VihV4Alv6X1f9u3qwCCiigQC0LmACoZVA/TgEFFFCg4QgQUF999dWxcsyKP3vpCYoplSewppyei/J+AvbiiL85BVglp/S/8rGBrPyzKr/YYov9z8tnz54dwXWxes0vi6B2+vTpFfvX51zl5t9cc34e30PCgIB5zhVzjv2jhJ+geM73FTdFY0C2H9C8kC0GlS/ezx/GtjCvomFi4cI2iSL5UBxNyHGGJAuonKCqAWuqFKig8FJAAQUUUCBXARMAuc6841ZAAQUUmK8AzfFYPeYIPkr46aZP2f2hhx6aWrZsWfF+uuGzz5ytAOw1p2nfJptsMt/Pn98LKHd/6aWXoh8ADfxYod9mm23m97Ysfs8RhGynYDsAJylgXvRiKLYs0JyROeSoRbZtVD5yMQskB6mAAgoooMAcAiYAfCQUUEABBRT4BQHK/VlFZoWZ/fAElOyFp0Sffe9clPNTRk8jPkr877zzzijTL4LQmuDSA4B9+htttFGU7lN6vzDK7GtyzwvzvVQvsG1i+PDhUaFAVQbzxGo/2xIOO+ywqN5gewXbF5i3FVdccWHeot+lgAIKKKBASQmYACip6fBmFFBAAQVKSYDg/pZbbongmz32Dz/8cOzRJ7gkqGQPP0E6JfvsMafL/pVXXhl78XkdyQKvuhWgWeLEiRPTRRddFPPDMYeciEAjQ+asT58+Bv11OwV+ugIKKKBAGQmYACijyfJWFVBAAQUWvsBTTz0VX8r+fZrojR8/Plbk77vvvkgOcNEYj877lff4L/w7XXjfSF+AF154IT3//POR9FhnnXUW3pf/wjdRqcGcDBw4MLZN0NiQBor0X7jgggsiMeClgAIKKKBA7gImAHJ/Ahy/AgooUGICRdM5gmka69V3yTtN7uimf+ONN6Z33303TZgwIY7vKy5K/9n3z303b948Vpvr+55re0ox+Pbbb9Nyyy0X5fWjRo2KEwoowe/fv3+cQlCf1yuvvBIl/hyTyHNDIoBtAUXypn379umKK65I7dq1q8/b9LsVUEABBRSodwETAPU+Bd6AAgoooEBlAc6p59i8yy+/vGQ6tlNmTiNAtgSw+l+s9L/33nvREJDVcC467dOQjqPzWIFuCNeHH34Yx+eR+OBoPaogRowYEeM88cQT01ZbbRXHAdbXxQkHNAB855130k033RRHFnKRkCFhQ9NGtmdwz/vss0993abfq4ACCiigQEkImAAoiWnwJhRQQAEFECiOdWMPPcHcyiuvXLIwHLt32mmnpUsvvTTtt99+cd78kksuGfvQJ02alM4999yyPHO+CPh32GGHWOVnHDTPGzduXATXa621VuJ3rVu3ji78NNnjdAIuqgMW9sUzw/7/rl27RrNGkjE0b6RJY+fOnWNO6NfAxXGHXgoooIACCuQsYAIg59l37AoooECJCUyZMiWC6b333juCy1Iupf/uu+9Sr169ojP/0ksvHZUBbdu2DVG2DLAvfvvtty8x4f97Oxw1SCKDZoY0zbv//vsj+bL11lvH+D7//PMoraeZ3hdffJHatGkTFQ4kQPg9FQAcU8hxiVtssUW9jJdKjEceeSQxJxzHWFycAkCChq0kXgoooIACCiiQkgkAnwIFFFBAgZIRuPvuu6PcnGP06iuYrCoG2wIILllVJmFBULz77run9ddfP44FpCngAQccUNWPW2ivmzlzZuzbZwWfJnlnnnlmBPlPPvlk/Jxmeqzk33XXXWmnnXaKMVCJQfn/rbfeGmNjnGyH+MMf/hDHH26yySaxCl+fK+zvv/9+HL1IQ8bGjRsntpJQlXHkkUfG0YCM8Y033ojERn3e50KbaL9IAQUUUECBuQiYAPCxUEABBRQoCYF//vOfsepPszn2bTdp0qQk7mteN/HVV19FAM0edPb8c/zc6NGj478JoKkOqO+LBn5ff/11xVF4BPCU7BP8Fyv8hxxySBxl+NlnnyX21L/66qvplFNOifEUq/3MDV3/77jjjrTBBhtUbNd47LHHIvDmZ/V5cW8fffRROvDAAytug/Fcd9116eijj47xUOHAeEhmLLbYYvV5u363AgoooIAC9SJgAqBe2P1SBRRQoGEJsKp89dVXx/5rAuLNNtus2gNkBZcmbQcddFDJl/9XHtyXX36ZBgwYEPvPKZX/5JNPouSckvj62MLACv7EiRNjtbtjx47p+uuvj6aFVCtwr7fddlus8D/xxBOxws89z9lrgS0AVGKMHTs2tjEUyRmO1KObPs0OuaiC4E8pHH/I80MVwoUXXhh9Cbi4X8ZChQLbAfjdtGnTIknAiQZeCiiggAIK5CZgAiC3GXe8CiigQC0LEBwSXHLOOnvfWWndddddq/0tlP+zEv3ggw9G4FquF4Eoe+px4TSDgw8+OBrR1dVVOQin2R0JGFbCBw0alN5+++10wgknRMk+c8Re+VmzZsVefsrjafLH7+ds3scKOSv7lPyvssoqsd+fknq2N6ywwgp1NZQafS6JD1b3acK4//77pw4dOsT4Welv1qxZVC5QqcBWB5oDmgCoEbdvVkABBRQoUwETAGU6cd62AgooUN8C7P3mnHVWm1nx79mz5/+sBBdH502ePDk1atQo9pxXbsZGWTrBMqvHrVq1irJsAlSObCNg46KEm1VrGs/9+te/jn/Tpb558+axyjuv7yAY5mx4OtivuOKKiVJ4VsUXX3zxtOGGG1aszjOOt956K0rgaWa32mqrxe84Ro4Akvvj9VwcBcgKPx3m57ZFge9gC8MHH3yQ7rzzzjjKkLJzkgB1cbEFgaQJZft8D+M94ogjYpWflfuiUSHBLgmAIhFBYM8qOEf7denS5f/c2rBhw2IfPdUYpVgqz/F+BPn0JzjppJMqEhiVjyxkUFRlXHLJJenRRx+N8ZCYoSKCng3lsMWkLp4ZP1MBBRRQIG8BEwB5z7+jV0ABBRZIgKCfrvD9+vWL4J3/ZsWVvfAE6mwJ4Gx4GsXxs/Hjx0cQdsstt0SATaUAAT970AnSOGKOFWZWzPk5K9Ks1BI4N23aNFZvP/7449jLPXXq1DiDnu++4IIL5vodBLrFfnwa251++umRbGCLAfd3++23x3F2BMKUtHOvBO99+/aNlXMqGAYPHhwBI/dw2WWXpTFjxsTWhO+//z6a5fGZxcVRdPQtYG89Y+eiTH6PPfZI55xzTpwIUJOLFXj+cNoAF9UFBP3cMw4EvlRe0AmfbRgkAKjIKEr3eQ9jZFWfwJl7pTS+eF1N7q0+3st4aUC4zTbb/J/9/DiRICCJw7M5YsSIdOKJJ8b80QCQZ43tAPWxPaM+rPxOBRRQQAEFKguYAPB5UEABBRSolkARfFU+qo9gcsiQIRGoE+BTis3xcldddVVaZpllIjClQoAVZ1atCd4IzFjBJRAjoUAwR3BGuTqVACQLCOQ5no4EwzvvvBMJALYI8POHHnport/B73kP30uigfeyks2K/iuvvBIBP2XyL730UpxxTxBMBQNd4rmfHXfcMQJHVvt5PRUDW265ZXSOpxKAYwq5D7rLFxdJAbrPT58+Pf5u165dVCjUxuo5XnwXpfs4r7HGGontEgS5jAM/EhkEvgT/VDMUgX1xX4yF/f4tW7YMX/bC8zuSE3W5PaFaD9Y8XkyCZc5tCswnY+cPWx5IcBDgM9dY8fzQx4BECQ0ZcWEuSYAwP14KKKCAAgrkKGACIMdZd8wKKKBADQQI8mkcV7l8nACUoJifEax17do1yt8Jxli57927d6xIc0Y7K9UEysX+cm6FBADBGmXzLVq0iEZtBHZXXnllJAOoLiCwLo5ve+aZZ37xO9jbTjBP+TuJBlZ+i4DvzTffjNV/vouj4UhWDB06NLYSsPJPUoGu8QTTbFfgO5dYYolICrBfnioGfkZAyTaAyhfJC44v5PMqb3XgXp5++unUrVu3BQq2KVkn8Gf7A9+LD5UJGBanJfB7KhpIWBDU8zrumS0a3BfVDFRNcAIAhnMLqGvwSNT5W5kzqh322muvCOLnvDgBgPGS1Nh8882jQoMLI7ZI8CxhQ1KK15VC08I6R/MLFFBAAQUUmIuACQAfCwUUUECBagmwmk8QVSQACCYJutlfz4o7v2d/Oa+hYRz7+bt37x5B/OzZs2OVnYsEAHvTCewIWnk/wTcr3qzAF+fMs/JLAFv5mLliD/vcvoMAkYCeVW62EbAavvzyy8fnUuLPHwJAtgNw0ZuA7+CzWCUvmsMRMBK0s0d++PDhETgzTnoAEEjTYb5yaT/jGDlyZEUQTkDOVSRMCGKL76wqOAZ89xZbbBEJDxIJa6+9diRb6KHAvn/+zVhZ2WZcJD3om8DPd9lll0hcsP2B1f8igVLV7y+V15FMYksHCSXmoLAt7o8+DlRD8JyRpKG6hDlnzBgVPSVKZTzehwIKKKCAAvUlYAKgvuT9XgUUUKBMBQhKKUmnuR6BO6vxlF/TbI0gv1idZxsAK9UE16+99lrs8Wc/PT8jMB81alSsZtO1nT3arKjzfrrOEygXn0PwT6+Aynu25/UdNMGj7Jvu9lzcF035CJK575133jka9REoc2+sonNkH6vDNCAkQUHTQJrmsZrPajpbBIqEBPfM6+kTQIBZ+SLxQDUD7yXZwdYBKiAowSc5UjmJUZXpJ6lAoD9lypTUqVOnSACQeJgxY0YaPXp03AMr3twjATDJD8bG9gCSLzRLbAir3ZT7s+2BfgfME38zz5UTGlSKMNf0hcCMuaPfAz+rXJFRFXdfo4ACCiigQEMVMAHQUGfWcSmggAJ1JEBjOYIxuuazqk5pP6vkxco5QSvBLkEaq7CsvlK6TcDGfnNWoym/J2AjgCYhQAk35f70ESAAJzAnYKdkv+gjUHk48/sOSvhJSrBSv+yyy0b/ARr0VV455jvZmsApBdwHgT0JjdVXXz1KySn1579ZcSaQZJWZMUyaNCnulWTFvC4SABxNx0VDwJr0AyDhQQKAqguSKYcffngkGkhytG/fPiok2M7Q0C9K+nmu2PJA4oP52mGHHSq2BZAcIQkyZ7+Ahu7i+BRQQAEFFKiqgAmAqkr5OgUUUECB2BtPUE0Qv9FGG0WgRfDM6n1xfF7BVHSqJ/glgJ4zgCfILn5HQM8f9ttX56rKd7BK/EvBN9/JffC9VWmGx/cx5uoE8yQxKOOnGoDqA5oDcnFMIYEsbpTqzyto5TP23HPPKO2nSoFSd6oNSDJw33P6VsewNl/L84EnQXhxYkFtfj6fRTUApxmQ0KGR42677RaJgLZt20a1A0kpns/OnTvb6b+28f08BRRQQIGyFzABUPZT6AAUUECBhSfAqj/N8thn3ahRo1gVZyWdQH7s2LFx9nxdXAR0fA/73PnecrsoyyfYpzydXgBUTFABwVYHuvoT1HNqwS9dJCpY/afKgn4AC3KEXZHswK+2g3MSI/Q/ICBn6wHbOyjBp1lkXV0kUGgaOXDgwAj4OZ2BEx9ITHHSA04dO3asq6/3cxVQQAEFFChLARMAZTlt3rQCCihQPwI0tCNwZcW1CEL5N3vrhw0bljbZZJNavzGOHaT0nsQDe/HL4SLYvvfeexMd/J999tk0c+bMuG22I9CUjuaCrOBztCGBf1EVUJdjY9sGpx9wUgHBcW1dBOL0H6BvwkknnZRefvnl2K7AqQNsTahuVUd174tTFmgQyPi4SEJRlUKlAPv/q1LZUd3v9PUKKKCAAgqUq4AJgHKdOe9bAQUUqAcBAlmCWoJ+StdZ2WY1mZVetgEsyMr0vIbByjLNBGniVuzFr4dhV/sr2avOijSr7djQ/I8AmR4E9RGQEqQT/HPRUb+2TgMgiUETxfvuuy/6PrD6z5yNHz8+kgxzduuvNuR83kCPhQEDBqQePXrEyRFPPPFEJCOoRKBB4vwqK2r7fvw8BRRQQAEFSl3ABECpz5D3p4ACCmQs8Ne//jUaBlLqXZur1nVNSmBMsz5WoDkqkLPo11133Xrbs88JDATJBP+///3va234n332WZymQHKhNj+3qjf40UcfReLh3HPPrUiskJx66qmn4ijKxo0bV/Wj5vk6KjWoQqH5I4mucrquvfbaOHWDbRFs1fFSQAEFFMhbwARA3vPv6BVQQIGSFWB1l9V/SrxZZW7SpEnJ3uu8bqxoHMhr2BtPMoPTEU4++eTUunXrOh8TyQiOJeR7+f6111671r7z1ltvjbnhb45vXNgXe/9xpMliMS7GS/+BPfbYI06oqOlV+L3++utlF0RzdCUJtJ0TcFXqAAAgAElEQVR22im26XgpoIACCihgAsBnQAEFFFCgJAVYdeX4QI68+9Of/lSS91jVmyKIpGEiyYyHHnooAlSa1S2MEvUZM2bEKj374imXr84JBvMaX7GtYOWVV07nn39+vRy9VxzNyJj69+8f21JIuHC0JFswOHmhptcXX3yRDjrooNjKQTBdThcVNPy/Q+Jnww03LKdb914VUEABBepIwARAHcH6sQoooIACNROgdPmss86q9aZ1Nbur6r2bKoazzz47jk4sLsqwaVR34oknpq233rrW+ybMeYfPPPNM6tq1azQfrM0y/eJoQrY57L777tWDqcVXU95+8MEHp6lTp0bAjzk9Izh1gRMWanrRzJGEwujRo8sqiOZIRu6bKoDa7PtQU0/fr4ACCihQvwImAOrX329XQAEFFJiLAKu4rFwS1LFK3qxZs7J1euONN2LVn4aJb731VjRN3HzzzdO2226bNt100/TrX/+6zsZWlK8TDHOCA80Ia+u66qqrYk985c/l9AOqHOj8T0PAurwY29NPPx2nKXA8JU0i2fvPGC+77LIoe69pU8piGwpBdLntoZ8yZUpUQRx66KGW/9flg+hnK6CAAmUmYAKgzCbM21VAAQVyECDw33///VP79u2jbJ0Ajz3Y9AGglLkI7GhCN23atDh+sOiuz8rn999/Hw3PKA0niCPw5gg+GvIRME6ePDl9+umnURZPd/65/axw5jg5jiKkFJyu/uzbZ4W5uAjs+Tx+zj3w73fffTdRGk/jv7kFoQSUY8eOjaPrzjvvvNS2bdtamVbGwbi4HxINrIAfe+yxabnllos+AIVR5TFxIgDbEYrfcf/srccZb5Ixb7/9dvy+sC/K///zn/9EYMx30fSQIPz5559Pq6++err99tvTeuutF8fxFX5z+67q2hVQNACkLJ+5uO2222IeZ8+eHfdZOakyr+8vno2mTZvGXP3www8Vz1nz5s3DgeZ/u+22WzjyTDFmnifGyHcWn8F98QzwzBVzwDPXokWLhBfPDk5cc3sm2fLCz9u0aVNx/4U97+d54p4WWWSRMGVO+Dye6eLfPPf8v8BzwEkMVJlgw/GZONU0IVIrD6kfooACCihQrwImAOqV3y9XQAEFFJibwCOPPJJ23HHHdMstt0Twwt5rStnbtWsXgSXBGqvqRx99dFQJsBLcsWPHCM6GDBmSJkyYECXgBD3sDecPTdAoxefnZ5xxRiQJqDIgaGUl+4ILLqj4WbFX/ptvvokyaoI9AsH7778/XkvQ26FDhzgOkRXWF154Ie6BlW8CRf49r2PoCOx4L/dB8Hn11Vf/T1JhQZ4KgkTumxV5XAgYafxHoEijvKIJHF6MmyP62Ns+YsSINGvWrMSK/pdfflkxnkcffTQCeMbDuAt7fkZgvM8++6Q999wznX766fGdNAKkFwDBLyvxbN8g0VGV76qOXeUEwPHHHx/f37lz57kGt/MaK0Hy4MGDw2HcuHExFyRluPeVVlopEjMkaJibCy+8MAJ5AvBzzjknzPg9NjwfnERAcuDBBx9Mzz77bCRbevfunZZZZpnESjzP3I033pi6dOkSyQCOKqQPxDHHHBP3wM8OOOCAeC/PLomvhx9+OLaPHHXUUfG89+3bN1b0eQ/PON/LnPJs0wSRkxC4CPhJCvAs8JydcMIJ8fxWTpwtyPPlexRQQAEFGoaACYCGMY+OQgEFFGhQAgRQBNoEWiQDCKauu+669Nhjj0Wg+d1336W77rormr4RSBVl6OxLZ1WYwJTgiX3brNw/8MADkSCgPJzVUsrDaYzHnnFWpQmWi5916tQpAjRWgwleWZUlwCKZQHk7gRqfQ+DJ3mqCMwIy7pnAn4Dr1VdfjeCXPffFavT06dMjQB4zZkyaOXNmxXwRyBG8Lb744gs8hwSzw4YNSwMHDoykyXbbbRefReDJ57MaTAD/1VdfRdBIEE9Qy3cS+BPA8jcJA6oBCGwJWNm+QADK7wt7uv0XCRoCXpoMkszgeyofMzev78INh6razQ2G7QaMt1u3bnM9mm9e308SiWeFChCeIcZLsocTDZhv5p6An2eI6gV+znPCc0DChn8TjPM6+jkQ6JOQYq779OkTzy3PyY8//hjPEFURPKPrr79+PMc8G7yeZ42EAhcVDYynV69ecQ80vxw0aFDq3r17JKaKCgSSAzQ/nDhxYvgxl8wJ88v/EzvvvHMkovh+ejOUewPNBf6fwjcqoIACCsxVwASAD4YCCiigQEkJEDSxYk1pOKvsHOfGyiuBDCXVBNGUMvO6fv36xao/K/sEhKyGsopLwMp7KcWnJJygaptttoleAgS0BFtsMdhhhx0i+GclmdeSPCDII6ijgzrfTRBWrJ5THk9gRaBHwL/oootGMExAyeez8k5Z+NwuAkCCOlZw+XyOAuToutoozS4SE6z0Vt6rTgKAHgqsCvN9JE8OPPDAOBeeVfOXX345xs44qWQgaCYwJhCl8oIAmO0DBJ8EythTgk7ygGCTf7OCTRUF4698zeu7qDxgdbqqdr/0gHK/119/fYyBAL2q38/zxRxyDyRjqFagZ8Epp5xSsXWEIL1IEpEQYmsJlQ88bzwDBOY0V6SRI1cRpJPoKY5FLHpZkChgXngWJ02aFEkoDKgiKBoosp2FVXsqEfDk+WfeeD5I6jAnVCPwDBfPNKv6JHuYv8rl/SQcuD8qGEh8eSmggAIKKFAImADwWVBAAQUUKCmBIvAiSCewI2AmOGfFlaCb1U72trPyTBDP7ylHHzlyZPyM4JbVa6oEWrVqFSvXBL0EbQSsBIoERscdd1y8j9J/fsapAwTyrNBSkk1wTABI8MV7uYreBATwrNwSFJKYYMWfe5tXsEUwSADHVgaONyTwq8mqf+VJK0ryqWgo9vqzSowf+8QJKFnhJmgnoUHQ2Lhx41hB7tGjRzQjJLAvOsezws1r2YZRHMdIpQWvZ5WfIJVtA4yH12FHIM6KOgEyF8mYeX1XERxXxW7OB5RnhGC9qOZg2wGJncpJAOZ6Xt9ffGZxTCIr68wpwTp9JQio995770hwkDxh5Z/tAgT3fDcl+SRGigqPIjnEa4o5KI4QxJskEmaU5/MZBPRUXBQ9Akgy8EzQA4Dn7ZNPPol5IcnEc8XvVl111bhtniH+f+APSZo5kx8kfpgP/ibhQLKHqgAvBRRQQAEFTAD4DCiggAIKlJTA/9fevUf/PtX5A38PS6lcc1fuNG4xLrlEklu5VIzINMplGLlHoxAxLIyI5ES03JIMGlOuySS3EGJQyH1IyCVRrWZa81u/9dy/3/usr6/v+d7O2efsc76P91pWc77fz2d/9uexv/PH67Vf+7X75m4JdrKTn53Z7J5n1/nggw8uu7bZSU+AngA1d5zn7HoC2pRr58x7dv+TKMhRgAS/CVIT3K+22mqlvPoLX/jC5N3n/KyvOsguboLolMEnYEpwnJLuvow6gVvK1/tgtw+8c94/nzOajv4JWpOcyLnzlP5nBzo7uPmcNJEbz5OAOH0SEsAneM8uceYaryRJYpggNEFlkiGpCkiQmaMDqXRIYJqkRJ/giF9/RGCgfZrsbb/99mX3OjcZJMjO/BPc5nslWE5pf77PnXfeOexnjceut+krHm688cbyo8wlQW521PtguK9AGOq7JgjPsZIcm8j8kxDK2idwT9Ccv4E8KdHP+1NpkERTnvwtPPLII+XnfUCen/eNEfubK1IJkvFilGZ8SYzsuuuupWQ/fysJ4pNcSqIm/86tELnOMA0v+2MD+dtOUiVjJ6mVNczxk6xNqgP6v+nBfzP5zCTCUvmS5oNZMw8BAgQIEIiABIC/AwIECBBoSuDnP/95Oded3dt+5z13sSdwzfn6nDVPkNfvTCc4yxn8vDbvyb30/b+z651gNV3cE/BlV7cPcrO72/+s3/lOr4ATTjihBP4J2BJEJqjN+xOYJXBPuXhK7fPk9+lVkEAuO79DPQmME1zmf5944olSlZBmbwmSc6QhgXfKvNM/IIFgznKP58mZ8DQqTDIju8rpUXD++ed3t99+++Rr8bK7nTLz7OYnEM3nZuc8iZIkL1KSH+OBgWUaAGanOdUE2fnPbnsqJ3LcoT8akffl+ESC1QTVudWgb0o4pc8azi678kkQpKP94N3t2PQ9D/IdEmjH7aqrrioBdNYrxxaG+/wkibLG2fVP8mbjjTcuSaX8bfRXCKb/QV6Tao+YpQogc8rfWf4GUmI/+Il1XFJNkd37jJkKkyRYepe8J0mkeKaaImf28zed1/dl/ElkJXmTID5l/ql4yXrGo69YyPv6v9/B88j4qWbIZ2cOo0lMjedvznsIECBAYOYTkACY+dbMjAkQIDDhBBI8J6BLOfvAs86pBsjTX2GXPgDZ4R8qaOzRMlbGGHwlWpIACfr7sfrXD75WcKz4OY+d4wY5759d3wSICfYT1KUMvG+clzPgCRJT1ZBgM1UICSTH8mSuccr1fX1Jf96fq+kGPtnJT0Kjf91wnzEl+8HvyefmSMPgYHMsn9WPmSMFaZKXaobMcagnn5ed7jRaTMLhJz/5SakYSQCf6o/+mdLn5+cpr+/Xe/DfUpIMeU3+lsayDoPXIAmZmAy+mjDJpFSZDP57G/h3mtcMvD5wtH8Lo/n/g9GO5XUECBAgMGsJSADMWuvp2xAgQIBAYwJJACTYTtl5SsCTDEhgl53+7O72T8rzs2ubYwGpeMg59OzgTilArPU1kwTJLnqOYmTnO1UK0/PpewPkKr54DHd3fZ/MiW+SHAl8E6yPJWCfnt/NZxEgQIAAgRktIAEwo1fA5xMgQIDALC2QRnA5F59S++zwP/DAA+WWgzQnTJPBBKs5EpCbDHKMIOXbKWdPk7nvf//7pex7ej59iXkaz6Ux3XABeI159Uc0Ut6eowaDnxxjSGIgZfu5xSE79UlU5LU5guAhQIAAAQIEpiwgAeCvgwABAgQIVBRIgJpmbtnxT0l5zpDn/Ht2rRPk3nXXXeXT09wtXfVzrVyukst58vRCmN4VAH0Phtyq0F9RV5HnTUPnmETK+tMksW/GN/BF6bafKor0KUjzvyQDcjtBGjMO1RF/es7dZxEgQIAAgdYFJABaXyHzI0CAAIGZXiBd+nOePWfV0+E9u/tJBKTcPQ3pck48zQHTvG5GP2eddVa5s76/oi7zSZLiRz/6UaliqD3HfH468afL/VJLLfUmjiRHkpyIXW4BuPfee8trVlhhhXLbQ2518BAgQIAAAQJDC0gA+MsgQIAAAQLTQSBXFWaHOuX+CXJTYp/qgMcff7wcA0hTwL75XY4GZPd9endv729D6K+5m3/++UtjxMz79NNPL0mAoXblx8uX759r8HJ+Pw0Es7ufjv45HpFbGnL8IZ34+yfzS1+EXG2Ymw7SA+Daa68tlROpAsiRhdoJivF+V+8jQIAAAQItCEgAtLAK5kCAAAECE1KgP++e4wG5wi9NAtMsMMcAcr1druebnmfwU6mQ5MN73vOecq6+vz0gDQEffPDBbvPNNx/TkYQE+NmpzzGGwbc3ZJc/3z/n9tO9P3fbJ/GQ/3vDDTcs194lATGwoV/G+sIXvlCuToxRnnxGeiWkgiLHKDwECBAgQIDAlAUkAPx1ECBAgACBGSSQe+VvvvnmctY/NwOkkd3222/fHX744aUaIHe9pzJgej2ZT+awyy67lKMKo32yE5+763MFY64vTH+Dyy+/vPvOd75TKgh+/etfd2eccUYJ2nN9X4L4fK80Q8wRiCQ/zjzzzG7BBRcsu/uf+cxnur322utNH5+xjjzyyO7+++8vDRWTLMkTwxwNyLEKDwECBAgQICAB4G+AAAECBAg0J5BgOGfdE/D2DQJTyp5d+PPPP7/8b44KTK8ngfQHP/jBUuqf3f48Ce5ffPHFUlrfH0nI1Ya5KvDggw8uZfq5wSDXFy622GKld0DO4icJkJ/nar499tijW3jhhbuTTz65JAXSY+CSSy550459AvtUPeT3/ecP/u533313ec3rr79exk0FQRoC7rbbbkPeGjC97HwOAQIECBCYGQRUAMwMq2SOBAgQIDDLClxxxRXd008/XcrdDznkkG677bYrV9zlPHuC6drXAKasPlfrvf3tby+79jmD3zfTy+9y5v74448vQXaqA7LTn8TEz372sxLMJymQ5MUSSyxRSvHTIyA9AzL3ddZZp3vyySe7v/u7v+t23nnn8r4E7QnecxPC4PP6uQFgyy23LAmI9ExIcD+4rD8l/7kh4XOf+9zkGxQ+/vGPl74KOTbhIUCAAAECBKYsIAHgr4MAAQIECMxAgeyQ59z7EUccUXbN09Bup512qj6jlOvnZoITTzyx22qrrUqpfoL7nNVPcL744ouXq/jy36233lqu20sCILv4Cczz78wziYN99tmnJAJym0HK+nOWP9fyPfHEE2X8zTbbrNwgkERDyvTz2f1nJKC/7rrruve+973dU089Vc7/p+Fgzv7nGMDss88+pEUaAj788MOTjx1M7+sSqy+QDyBAgAABAhUEJAAqoBqSAAECBAiMVSC76AnCE1DfdNNN3c9//vOyo53gPOXz0/JJ0J0z9Keeemp3wQUXlLL/9CDYd999S0CdxEASE/l9gvcE+Oeee2639tprdw899FAJynNWf9NNNy3n9/td+j4BkPP+2aHPbn4qAlJJkPL+fE7O8OdoQCocUhlwzTXXdEsvvXQp60+jwTT4y+fkiMFCCy00+WsneZCkQ6ojMqd8hzQqTFIiCQkPAQIECBAgMLKABMDIRl5BgAABAgTGLJCgNwHxvPPO+4ZO9sMNlATAKaecUprk9c9SSy1VGuSlIeC0uhGgL8vfZJNNumOPPbYE9AmoU/6f0vsE/v2Oeo4oZBc/CYDsyi+//PLdLbfc0m2zzTalaiE7/gN36XNUIEmBlPpvvfXW3UsvvVRK+nOMIAmNV155pfva175WjhCkEeB+++3XrbbaauW7ZQ5JhOSzB1+BmCsC89qM/773va8kA9IvIZUGOXLwjne8Y8xr5A0ECBAgQGCiCUgATLQV930JECAwCwgkSEy5/Nxzz/2mQHGor/fCCy+U8+nZtc57aj7pRp+Aeb755utyfV464KehX3a5c/Z9jjnm6Oaaa66y25/APq9PD4AkCxLk52cJzA844IAuwf+rr75aAvLdd9+9jDEtnpy1T6n9McccU3bk82RuqQBYYYUVun/4h3/o0ujvb//2b8tn33nnnWW3PtUB2aHPFX7Zfb/sssu6VVZZ5Q1TSuVAegikP0C+a16fM/pTG6DH6Zvf/GapJrjxxhu7e++9t3xu5tv3LJgWNsYgQIAAAQKzsoAEwKy8ur4bAQIEZkGBdM7PTnCeSZMmjRhYpoN9StjThC6BaM0nAf/ee+9ddsYTYGdnum+gl2A4804iIs3xEsgmoP3Yxz5Wvsdb3vKWchtAdrSzEz8wYL7yyivLLnoSB9kp/6d/+qfune9857i/So4X5OrBXXfddXIFwPXXX1+u/0uZfq7Xy1xS2p8KgXyPGKZ0f8455yzfKbcDHHrood1b3/rWcc9jtG/Mef80I0wCZ8UVVyyffe2115Z+CakCyHGCwQ0FRzu21xEgQIAAgYkkIAEwkVbbdyVAgMAsIJDd6G233bYEzdmhHu7pS+pz13way80zzzzVBBLQp3Q/n5EAPiXsqTxII7zsUqfD/8CkRcrd0/wvgXh2txNgZ/c/pfEJvjNOXpMz9wcddFCpAMhrDzzwwHLmPT8b75GAJFEy15TTpzlfX5WQaoUkKAYeOcjcstuea/lqNdpLgJ8EyJSe3jbVBBtttFF5WWwy15VXXvlNNwVUW2QDEyBAgACBmVxAAmAmX0DTJ0CAwEQSSNB33HHHdT/+8Y8nd5Ef7vv/8pe/LCXo2T0eKVkwtY4333xzOfue8vjs8A98ppS0yJ32zz33XGlsl/L7XPmXxnmHHXZYKf+/7777SkPADTbYoJTUZ9d///33L2fg8/rxJgAytyQB/u3f/q377W9/W8Zfd911S+O/BOOpNJgeT9bzG9/4RqkySFVBkhxDfackcnJUIY0E07wwFQp5Yp4ERW4W8BAgQIAAAQIjC0gAjGzkFQQIECDQiECC5eyOJwDum9dNaWoJLnN+PUHud7/73RJQ13pyNj476glGzznnnG7++eef/FH9PC699NLu4osv7pZZZpnJv0vAfeGFF5agP9UACXDTgT9BeMb5yU9+UoLdL37xi9Ps/H8tg7GO+7vf/a40SMzapNHgYost1p1wwgnlFoShniRLclNAehWkwWCqIFLBsNtuu5WbADwECBAgQIDAyAISACMbeQUBAgQINCKQc+pbbLFFOQ+fkvThnj5ZkPvl07BuuBLzqf16fVf9HXfc8U2l+emC/+lPf7oErEPNIz0KsrudxnbpsJ+EQJ9AyFn3Rx99tFQJpKlgyt1rfo+pdZjS+7NTnyMOqd5IH4ZcOZjbA3IsIn0G0uE/5/jz+ymd5U8i5fbbby/XC951113lozLWWWedVW4X8BAgQIAAAQIjC0gAjGzkFQQIECDQgEBfBp4g8KKLLuoWX3zxYWeVYwLbbbdd6cBfu/w/80mTwZTr92fU+8ml4352+IebRyoBclxhwQUX7N71rneVt+ZnX/3qV0ujvf5J5UOSCB/60Iemqvy/9nIm6XH11VeX2wxynCC3Cvz7v/97OdqQyo3//M//LP0M+iaISQCcccYZpbnh4D4Dqa446aSTussvv7wcschtBL/5zW/KdYGrrrpqtb4EtY2MT4AAAQIEZoSABMCMUPeZBAgQIDBmgbGW/2c3OdfDXXLJJVWbxKVcP0F6mvcNPmrQl/+nL8BY59F36k/i47TTTus23XTTLpUGOSKQM+/p1t/CkyqFp556quzC9zcXpKQ/NwfkOycZkCaCaWaY79Ify0gFQBIDSQgk+XHNNdeUow6DewA8//zzpft/uv3nvwT/OSowtdcKtmBnDgQIECBAYHoLSABMb3GfR4AAgQkokF3cBx54oDSxy5n2BMYJ+vLz1VdfvXTMz/Paa6+V1/3lL38pZ8LTPX+22WYrv+t30tMML1fnDfekxDznxPMkYM7VdRk3weXAzxvpM/P7gWX46ZafIwXp0J8d+pxHT4C61157lbP9aTaYs+1prJeS/SWXXLI060tZewLfsXTRTxB98sknl6v3UvWQEvpcuZcAOI3wcmxgPEHw1772tdIAMCX3U/v0yYmjjz667O7nv6xtbkFIh/4kALKmCy20UKmAiFWC9/Q7iMm5555bjjxcddVVpQHi4OqJzK//W8kYCy+8cOmjkNsKDj744Ml/N1P7PbyfAAECBAhMFAEJgImy0r4nAQIEZpBAH2xmFztBbMra87PsYt92223lPH860CdgTBl4gsecgc/58ATrhx9+eAl0E0AnoBzcSC8BYoLM2WeffXL3+jTTS8O4NAxMIuCAAw7oLrvssm7uuecun7feeutNvkZuuM/M+fzs7i+xxBKl/Dxl7bkiL53r3/Oe93S5XvDBBx8s3yvX873yyiulcV/+nYRAGv/lNdntTpJgLE92+/PZ+d45837LLbd0e+65Z0lkJAmSJoFTOi8/pc/585//XOay6KKLlgTCaJ8+CZKqhJT059aAfHaSOPF49tlnuzXXXLOMmeRLSvkz56xXPivrl4qABO577713qQhIX4R8vxzVyPeKX58IGm5euRIwyYtUD6yyyiqj/QpeR4AAAQIECHRdJwHgz4AAAQIEqgkkOM8ub3bFf/jDH3Ybbrhhd9RRR5XPe+yxx7oTTzyxBOh/+tOfyhVwZ599dmnylyfN3ZIEuPbaa7vVVlut7KSnQ3y/k/744493xxxzTDl3/1//9V+luiBBaBrDpXogCYCcO0/Qmi7xuVIvyYUcC8h4N9xww7CfmR3pgw46qFQpnH766WXXP7vvSVykcV0/j/78fwLbJDESnOfse56U/ifIvfLKK7u11lprTM6x63e7M4/cZhCDJBkSMOfzx1oBEOcE2qlMGG0CIMmanMHPefv0J8huf4L88847r8v1hrldId3487uMGe/MNSX9SVL01yOmaiEVDeuvv343adKkcqtBjk8koI/tUNf/xSDrnL+fgef9Ux2RIyFjTaqMaQG8mAABAgQIzIICEgCz4KL6SgQIEGhFIGXyDz/8cCmjz258Ava+fD+7xmlolwD5iCOOKOfIBzb36wPrBJfZsc858AT1CYZHelJmnt3nvD7VBZtttlnpMP/II4+U3fscK9hvv/2G/cw05EsTwQS/faCZZnVJAGSnOqXrCVwT9KYyIOX9qQrI+Kk06BMAeV16A6SEfaxP3JJUyO0HccrnxS23BSRwTgJgLLcC9PPPDv6UEgBJMCQRk/H333//EsQnCZDETaosUkER11x7mJ34VBVkTZIASLVGyvvz/VOin8/JTn8cn3jiiZIoSPO/HKMYzZPAP9f8/eAHPyjviUHGuueee0oCZ7RJjNF8ltcQIECAAIGJICABMBFW2XckQIDADBZIMJ/d/pTEr7jiipPPoCcZkDL/BNV58rq+rD073AkmU7qfIDOBYwLIBL85058d/6Gevsw9u/8pE09yIUFtEhA77bRTaaaXneccCxjuM9OpPp39s6Pfzy+VBklEZIwExOlEnwqG9CxIgPv+979/cmVAjiUkgE7JfCoPcpwgVwFOiyfJjXyXBMOplBhtcqFPACQo779TKhxyjCFVAZlrgvoc00gVRY5t5HvmZ4MNUiGR12WXPgmA9APIGqXSIkF7/ktCJD0MRqpUSLIhRyfS2HDgazNm3p/ETZIhWdPc/pBKkHx3CYBp8ddkDAIECBCYSAISABNptX1XAgQIzACBvilcmvglmE5gnIA4V9ntsssuJXDMbnK66Pfn+9MsLoH1Bz7wgXJmPb/L8YFcG5dAOgHnlILK7BonwM15877z/h133O1tOsMAACAASURBVFGOFiSgfeGFF8p5/sxhuM/MLvO2225bzrP3VQdJUKR8PeXvCeZzjCGBeK4ZvPvuu0tiIU0HUz2Q12YXPAmDNK/LsYDsiI/nSXIh3fQTdGfH/1e/+lWpnsi/02tgpKaI/Wf2CYBcpZeqiiRbMs/Pfe5zpRv/5ptvXpIB+d6pNMg65GcXXHBBSaDk6cf48Ic/XFz6mw6yTvl+afaXJE0SC2ma2DdxHO57p2liEgZZ2+OPP75Y5X1JDOR7Z60yfv6dRov/8R//Uf5Wtt566/Fweg8BAgQIEJiwAhIAE3bpfXECBAhMP4EEzdkNT2n4Rz7ykVLKvcYaa0w+952d9SQBEkDnrvvsImeHN6XmKbfPbnyC0nSJz67zcDve/S79NttsU8ZM2Xp/pd6WW25ZAue8f6TPzPGFBMf5vIyVXf6cfc+uc5oC5klpfpIYKdNP5UESC/nfVDmkI36C4XTwT+f9BMxDnXMfzSqkkWDGS9PEBO/90YY4pQdCrs8b6UlAnvnGJD0MkmDJPDO37LDnLH+SGkloZPc/T584SXCenfjcQpDmhBkjRyNyjj9PjggkcZBxc0xhPE+qNHJ0I30CkmxI0P/000+XREJug0j/gpVXXnk8Q3sPAQIECBAg8P8FJAD8KRAgQIBAdYGUbyd4Tun+lK7C67v5ZzJDNYVLAJj3j2ZHefAXytgp10/VwMD3j/SZGSdJiVz3l+TFwPP2qVxIkPrMM8+UqoCMndcmGJ533nnL5+TfecZyTn9Ki5FkRDrrJ8hOk7100k/JfM7eJzgf6YrB7Nzn3Hx2+pMwSEl/EgLZVU8iIRUM6ZWQGwySNOkD+wT7Kb1PcJ6qgTR1TFPFNFyc1k/+TnIrQJo/xjVd/mObpo1JrKT/QCoSRvqu03pexiNAgAABArOKgATArLKSvgcBAgQITBOBHBHIjn5K9/tmfgMHTpl6AvHllluu9BFI47sE4lPzpKQ/u+35zJTND/Xk9ynFP+WUU0oiJPO87rrrSp+EXGWYIHmkp6+OSJCfBECqHJIESVVEAu0kGZIEGPgkoZGO/jmGsOyyy3ZbbbXViGf6R5rHSL+PcSov8r1y5j8Jix133LFUBNx4443lFoTRXBk40uf4PQECBAgQmGgCEgATbcV9XwIECBCYokACzwTHaf6X6wSHerJDnav0ci1dSv7Ty2C8pf0Z/9FHHy3jpKR+7bXXnuLccgVheiCkv0Ga4GXnP1UIl19+eak0SPJgpHn05/dzvCIN+9InYZ111ilVAem03zdZbOFPJL0ckgRIJUCuU8wtAEla5LaI3OCQ6gAPAQIECBAgMDYBCYCxeXk1AQIECMyiAgmms7ue8/ann376uM+yj4Un5fcpsc+RhxwnGG5XO/PLNYpJAiTpkKv6xnrevm+QmERDejC8+93v7tZaa62SAEgiYuAVhmP5HjVem7P/r776ammgeP/995e1yVGEHMdIsmK0jQ9rzM2YBAgQIEBgZhWQAJhZV868CRAgQGCqBH75y1+WnfczzzyzlM/n3zvssEPpMp+u/tPjSTVBrirM9YjZiR/pSaO8XIuYUvyU6veNDLPzn+Z9Kc9Po74kFpIsSPl+vk+fKOivSLz66qtLU8Wc6895+gceeKAkA+aff/6RpjBNfp+Gijnvn7mO5UkC47nnnivXCzoCMBY5ryVAgAABAv9PQALAXwIBAgQIzFQCCRxzpWCuwBvqjP5ovkx/dV1uF8iu91xzzdWdeuqppbned7/73dIRf6gnZ+a/973vlXPzOZPeN8sbzWcOfk12uLP7n9L+XB2YxoFjefoGhkkKpDnel7/85XKdX8bMVYt77bVXl+v1Uj6/5JJLTh76lltuKY380rsg3fVnxPPDH/6w9FHIFYtDNfSLc442pPFjjiokgZErJJPgWGSRRWbElH0mAQIECBCYJQQkAGaJZfQlCBAgMDEEEvTmnHo67k9NCXh2kXPVXHbNswPf/zvnzNMQb0pd+3MePdfw5Zq88QTtA1eprzhIQ7uDDjpo1AuYowAJ4I877rhSAdA/mXt2+3uXVAHkabFjfioTkqjIc/TRR7/pWsfHHnusrE2ub8ytB0lu5KhC1j7va/E7jXoBvZAAAQIECMxAAQmAGYjvowkQIEBgbALpln/iiSeW5nBTU65+xRVXdIceemgpp08zuZTipzHe+eefP2z5fxIQCdzThC9l+FPznHPOOd2RRx5ZbhwYTfl//1kJntMEL8mII444osw/AXGqGGamJ7cY7L///uV8fwL87bfffvKRgCQ2Dj744NLwMNUeZ511Vrf00kuXYwO5CSHJAA8BAgQIECAwdgEJgLGbeQcBAgQIzACB7HynUV4C/7HsmA+eal96n/Pkffl/dtNT2n/JJZeUHefaT3bn8x0S6F544YXdggsuOKaPTBIgpf25Ei9HEXKeP4mJd77znd2iiy4605yPz/GFJEFy3d8222xTrvt7//vfX45YfP3rX+9WX3310vAwSYIkfm677baSMMnxDw8BAgQIECAwdgEJgLGbeQcBAgQIDCOQXdp0lE9ZfUr1c11eX7L97LPPlrvcE8DlZwlkcw4/99on2Etjt6F+lo978sknS/n9IYccUs6053VpXLfccstNvv4ugWOutnv88cdLMLziiiuW180xxxxlhzzX5T388MOl+V8Czn333bfsKn/2s58t3yhl/ZlLmuKlsV4/p/yun9fyyy//hnPoOWefyoQkKHI0IOfqZ5tttslCA3+f3+X6vgT+ubZv3XXXLUcO0hQvDukDkB39ka7zG8yfz065/LXXXlv6AcQo1xiOdZwZ8YedhEwqMVLNEJescXoDxCoJmvx7Sj0ZZsR8fSYBAgQIEJiZBSQAZubVM3cCBAg0JpAALjvbKdfOGfvs7OYqt5RwJ/Dee++9u/vuu6+79dZby/VuKWVPwJrA+corryzBd5rXpey7/1lf7p2mcCkTT0CY8+HZ/U7Anuvw8u80jksjv/x3wAEHlEqBJA2yU56y8c0337wEmOedd155T3b9kyBI0iH3y2e+e+yxR3lvAtI0GMzc1ltvve7FF1/sPv/5z5fd+nTXz651kg2pGLjuuuu6L33pS6XzfhIJaa639dZbl+vqEty/9NJL5Zz79ddfXxzSZPCRRx7ptthii9LYLlfypQ9BvnN/zj1JhtE8SWj8/ve/75566qmSdLnqqqvKfxtttFGZ69QckxjN50/L1yRhdNppp5W/mdjlSEbWJYmN/E1IAkxLbWMRIECAwEQVkACYqCvvexMgQGAaC+RMdwK1BK8JrnPFWwLeb33rW92kSZNKh/355puvBM0J9K655prStT6B/EknnVQC65zNT5l//7O+JP8Xv/hFCc7Tdb/v0p/u+QkQU7KfoD93w2dnPwFkfp4r75KMuOOOOyaX9menPMF7guW+iV8+M7vluWM+weYnP/nJkqTIPHIsYOWVVy530C+00ELlPfvss08ZP0cIckY9u/dpvpdqhHx2Egn5v9OsLgmIvCdl+ZnHTTfdVJIeSUDk+sG8PomBJB3S2O+GG27oLrroom7xxRcfcXWS8DjqqKO6448/vrw2CYv0EkhiIQmRgZ3/RxyskRckqRKzeMY+iYBURMQ+fR/WXHPNRmZqGgQIECBAYOYUkACYOdfNrAkQINCcQALXnXfeuQS5H/jAB7q77767NHnLTm6C4uyQJ9jNTn92vRNoZwc+gXYC7pTGpyQ/d7wnSM+OcBIHOTKQHfyUyC+xxBIleZAmfCnJz/jp2J/kQcrG0xivD6D7c/a5Si6l5AmQ+6A9u/rZtU+J/AknnFASBJ/4xCdKSf5mm21WEhjZpc/7Mn5K/DOflNZffPHFJShNMiFzye5+AtX3ve99Zcc/Z9ZzVn3LLbcsiY0kRQY+SUykmiDHFNZff/3ik3L3JCtybOHYY48d9fWCSbo89NBD5Xtlvkls/OEPf+g22WSTUi2xwAILNPd3MpoJJRHQ90dIs8T832ussUZZ25VWWmk0Q3gNAQIECBAgMISABIA/CwIECBCYJgIJXBPwJvhMgJ6z+WlOl8AtZ+ITJCfAf/DBB8uOfZIECVz7a/gSiG+88caTr+TLLnaC6LwvQW1el6TBYYcdVubbVwDk2rskGLIrn6MHGTv9Bfqr/TKfBOE5ipCS+TTNy25ydpXzujSby+5/xs859DSm668I3HTTTUsfgwTmSVTkPH9ek3HynZJUSAVAEgj53CQxUqGQIw5JhqTEP/PKk14D+S/fJ5UDueouCYxUFMQkRxsyRnb/s3ufzx3Pk8+48847i9OBBx5Y1mBmem6++eYy96985SvdBhtsUBJHqQjJ0YbY52iIhwABAgQIEBifgATA+Ny8iwABAgQGCfQVADl7nqA3u7i5Xi+B9w477FC61Od/s+OdYDpn7xOoJkDdbbfdJv8spfIpY8/uen9VXHbU87NLL720jJGx83kpm8/n5WhBSuv7XeNFFlmkBNNJSuSYQXbrd9111xLAb7jhhuU9GTuN+Pbcc8/SOLA/bjDU5yfgT9CeyoEEpPkO2fnPVYBJeqRKoD+6kJ4DqVbIsYL0A8jP8/kZP0mRzC3JjSQLcjwivRDyu1Qd5Oq7jJ85xWcsTwL/9AN4/vnny3GD+OUowszUCyBVHTlu8cQTT5TjHKmQSAVIGjgmCeMhQIAAAQIEpk5AAmDq/LybAAECBP6/QIK3lMAn8EwfgHnmmac0xUtpfYLZlHKnAV92xbNTnydBenoDDPxZzuF/9KMfLbv/GS9X5PXX9CUgzK77a6+9VqoHclY85fN5br/99tJkMDvzqTpIEJ3fJwGRXf6cH09gnoRDdvYzdo4HJAmQGwFyZj89BgZ/fioF+qMD/VgZPz0HbrnllpJQyK0BSWZkhzpJgoEW+a7pU5Bd7bzvnnvuKd8viYO+OiB9CFIxkB37Qw89dMy7/zlukUqCu+66a/LfY5rm5ZjD7rvvPuojBTP6j/nll18u3+EjH/nI5KnEPsmerGf6SngIECBAgACB8QtIAIzfzjsJECBAYAiBlOunLD5X2g28Dm/wS7OLn/8GvyY/yxgpgR94dCDHCpIwyG56nuwKD36yU5/gu//snLdP8qHfTR889lALOKXXZGc+CYLs9vdPv+ueeSbhMfjavXyPzHeo3w387IyTeec7jefqvquvvrokP5Lw+PCHP1zshvJp/Q82CYD0XUiPhIFHILLuW221VUmkeAgQIECAAIHxC0gAjN/OOwkQIEBgOgjkrHxK5hPg5py+580CSSCk+WKORKT6Ig0Rx9tDYEb6JoGTCogkTNJwMd8htx2kkiG9HtITwEOAAAECBAiMX0ACYPx23kmAAAECFQX6HfcEtrkVIN33l1lmmYqfOGsMnUqCXD2YmxNSMp9eBEmc5CjDzPDkOEOOjcw555wl6M8RgHvvvbccA1ABMDOsoDkSIECAQMsCEgAtr465ESBAYIIK9FflpZQ/iYBcsZcu+eMpj59IhAn+08vgjDPOKL0SVltttdLgMM0A04NhZgigcwQjtzKkIWKaOuZJv4YcCxhrY8SJtPa+KwECBAgQGI2ABMBolLyGAAECBKarQILANNnL9W9p2rfRRhsN209guk6u4Q/rGximuWASAdn1Twl9riZ86KGHyo0EA3sYtPZV0kwxa54mien6n3+nCWQaPQ7XT6K172E+BAgQIECgVQEJgFZXxrwIECBAgMAYBXLV4v7779+deeaZb9jtz20HX/nKV8rvFlhggcmjpknhf//3f3fPPPNMuS0hO+yrr756qR6Y3s9TTz1VbkL46U9/Ws7652aINH5MIsDO//ReDZ9HgAABArOqgATArLqyvhcBAgQITDiB7PafcsoppeR/4JGJ7P7nWMCqq67a3X///WVnPVcivv76628ySv+AGdFs8fLLL+/mm2++7r3vfW9p+perGhP85whIegF4CBAgQIAAgakXkACYekMjECBAgACBZgSyo3/NNdd0V1xxRbfssst2jz/+eCmr78/TZ6JrrLFGqRBIsL3SSit1Cy+8cLk9oL8ycaRrC2t82UmTJnXrr79+t9Zaa5UqgDQD3GGHHbpvf/vbpR9Ay0cXangYkwABAgQI1BCQAKihakwCBAgQIDADBZIA+PSnP9298sorZSd9iy226NZZZ50S7OcIQIsl9UlYXHfddeWoQhoX/uIXv+jWXnvt7uyzz+6OOOKI7m1ve9sMFPXRBAgQIEBg1hCQAJg11tG3IECAAIFZSKBvgrjooot266233pi/WXbQU8Z/7LHHdttvv/0Mb6D3q1/9qrvjjju6T33qU90cc8wx5PfpewAst9xy3cYbb1zK/9PT4KWXXiq3AKgAGPOfgTcQIECAAIE3CUgA+KMgQIAAAQKNCfzrv/5r9/3vf78085t//vnHNbuXX365u/LKK7tHHnmklNCnm/6MeB599NHuH//xH7uTTjqp7OgP9SThkbP+qQA46KCDJh9XWGqppbqLLrqoNAX0ECBAgAABAlMvIAEw9YZGIECAAAEC00wgAfNnPvOZcmVfSvdn5idBfa4jTE+BfJ8pHT1IwuPAAw/szjrrrNKbINcWPv/8890ee+xRji781V/91czMYO4ECBAgQKAZAQmAZpbCRAgQIEBgogv87//+bwmUc/79nHPOGffu/2gdU2Kf3flUGqy22mqjfduoX/fjH/+4HEW49NJLSyA/pSdHFS677LKSAEgjQA8BAgQIECBQR0ACoI6rUQkQIECAwJgFnnzyyXJ93yc/+clSCl/zSdn9qaeeWq4D/MY3vtHNPffcXa4R/N73vtfldzvuuGM3++yzj3sKuY0gu/+/+c1vulwtOO+8805xrB/84Afdb3/7227PPfcc9+d5IwECBAgQIDCygATAyEZeQYAAAQIEpotAdv2PPPLIcnY/1+HVfJ577rly1GCnnXYqu/R5nnnmmZKAWGyxxUYM2keaW6oLco1fgvqRkhl//OMfS/f/3XbbrVt66aVHGtrvCRAgQIAAgXEKSACME87bCBAgQIDAtBRIELzffvt1v//976dL+X+u3Tv00ENL6f0qq6xSvkp2/hO4v/3tb++WXXbZqfp6fTIjzQyHK/9PhcC9997bpeFfjgzk+sLcAOAhQIAAAQIEpr2ABMC0NzUiAQIECBAYs0Cuykvp/yc+8YnuS1/6UtXGd315/u9+97vJ5f9jnvAwb0jzv76b/4UXXjjsDQTZ+f/iF79YjiB8/OMfL4mA3FogCTAtV8RYBAgQIEDg/wlIAPhLIECAAAEC01Egu+y//vWvu8cff7ycsV955ZW7BRZYoMuOfALgnIf/2Mc+1j377LNdbgRYaaWVukUWWWTyDBNcp0ngn//85/Let771rd1f/vKXEkAP7LKfM/VJKqSx4HLLLde9+93vLkmF//mf/+kefvjh0vxvm2226fbdd9/y3iQF0g9g+eWXf8Pnvfbaa90DDzxQPiNXEqZaYEqfs8IKK3Tvete7yjV+n/rUp7p11123+5d/+Zfy3oydPgB5/8Cu/jfffHNJQmyyySal8uGuu+4qVQBJDCy66KLTcWV8FAECBAgQmPUFJABm/TX2DQkQIECgEYFcbZfd/SWWWKJcezdp0qTu/vvvL93vTz755O6aa67pLrnkklISn8D8lVde6fbZZ5/uq1/9ajfnnHOWgD7n9ROI77LLLt0999zTPfHEE91b3vKWNzTy+9a3vtVdd9113QknnNBll//zn/989/d///fdZz/72ZJYOO+887qzzz67O+6447oVV1yxJAcyr+zWH3PMMaUPQZ4E56effnp32GGHlc9MU78PfvCD5ajC66+/XoL7l156qTv66KO766+/vnyPXOH3yCOPlCsMv/Od73Rrr712mfNPf/rT0tcgV/4lydA/aTyYz8jOf95zwQUXlH/n++VzPQQIECBAgMC0E5AAmHaWRiJAgAABAlMUePHFF7u99tqrlMOn+37O2We3/+WXX+623XbbEpy/7W1vK035HnroodKMb/fdd+/WXHPNLtfkJRmQ92cHP131szueoHrDDTcsv08An+eiiy7qjj/++BJo52q/VAAkoO+TCwm+8+9UF2Scd7zjHd0pp5zSLbTQQuXfSTgkWZAKgyQO8hkJ9LObn6RBEgCrr756SQbk1oJ+LnfccUd30003leRAXperBc8444ySGDjggAO6c889t7vhhhvK/BZffPE3OKX64LHHHivVDrPNNlsXq/yXCgcPAQIECBAgMO0EJACmnaWRCBAgQIDAFAUS+O68887dj370o27zzTd/w+sS/CbwX3/99Uv5fQLmdOlPT4CTTjqpvD6BdHbIv/nNb5ZEQJ4+AdCP2Xf2Txf//mq/vC4JgoyT1/31X/91KbFfb731StIgCYVUFuS9hxxySHfxxRdPbgqYBoFJTCT5kPcdddRRpbP/z372s27LLbcsY/Zz6b9QnzjIEYd8n+22267L0YD0BMi5/sxlaq4X9CdGgAABAgQIjF9AAmD8dt5JgAABAgRGLZDA98tf/nJ36623dhtssEF5X3bn8+Tce4L7v/mbvym78Smbz3n47OKnnD/l9vfdd18J3Ae+P6/JTnuC9gTeefrgPlUGqShIgJ9u/znH/+1vf7vcMrDjjjuWYwXZ9Z9vvvnKkYR//ud/7tI34IgjjijvSWVAyvNTqXD11VeXIwr5fa4oTA+BJDNS4p9qgTz/5//8n/Jf5po5JKmx//77l4qCBx98sFQ0ZE7Z/V9yySXL+B4CBAgQIEBg+gpIAExfb59GgAABAhNUIMFvutunPH6PPfbo/vSnP5X/O434cpY/FQAp3U9pfZrmpfw+wXR26lddddXys+ymJ3DP+3POPmfrE6TnfzNegvE098uT5EDO7ec4QQLyfHaC8Ntuu60cG8h5/xdeeKEE6Eke9ImDNBnM65JY6PsFZJwkD5LAyLV+Tz/9dGlYePjhh5fEQRIZ6V2QZoOpYMh3STPAJC8WXnjh8rv0G8gcMv6ee+75hkaCE/RPwtcmQIAAAQLTXUACYLqT+0ACBAgQmIgCOdOenfichU8zvJzPT0C99NJLl53xNL9LoJxS+37XPuf208gvPQIS4CdBkCMA6QuQ4wFpDJgAPkmDJAyy459kQv6dXfZlllmmdN9PQ8EPfehDpft+/p3xNt1003K2P1UAaRSYBMCrr77aff3rXy/j50z/+eef32222Wbl1oI0FUy5fwL/zCXvPe2008r8M+c07FtjjTXK53/0ox8txwP66oDccJCKgTQ+jIHd/4n4/wG+MwECBAi0ICAB0MIqmAMBAgQITAiBXAGYa/VyBn6uueYa9jsnCZCd9QT1/dO/P13/8/OU3Gf3PmX6A5/8PKX+c8wxx5s+J2P84Q9/KEF4Gu71T3bmM6+MPfjzMl6u8Bv4+rwm42SO88wzzxuu9hv8xfL+P/7xj2UuA68AnBCL7ksS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5/uIWgAAFTRJREFU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CQAGloMUyFAgAABAgQIECBAgAABArUEJABqyRqXAAECBAgQIECAAAECBAg0JCAB0NBimAoBAgQIECBAgAABAgQIEKglIAFQS9a4BAgQIECAAAECBAgQIECgIQEJgIYWw1QIECBAgAABAgQIECBAgEAtAQmAWrLGJUCAAAECBAgQIECAAAECDQlIADS0GKZCgAABAgQIECBAgAABAgRqCUgA1JI1LgECBAgQIECAAAECBAgQaEhAAqChxTAVAgQIECBAgAABAgQIECBQS0ACoJascQkQIECAAAECBAgQIECAQEMCEgANLYapECBAgAABAgQIECBAgACBWgISALVkjUuAAAECBAgQIECAAAECBBoSkABoaDFMhQABAgQIECBAgAABAgQI1BKQAKgla1wCBAgQIECAAAECBAgQINCQgARAQ4thKgQIECBAgAABAgQIECBAoJaABEAtWeMSIECAAAECBAgQIECAAIGGBP4vPwo3Zgx87uU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131840" y="3466079"/>
            <a:ext cx="3116957" cy="304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11" name="Afbeelding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t="10376" r="21525" b="12803"/>
          <a:stretch/>
        </p:blipFill>
        <p:spPr bwMode="auto">
          <a:xfrm>
            <a:off x="3252043" y="3592126"/>
            <a:ext cx="2876550" cy="2795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612775" y="4509120"/>
            <a:ext cx="179898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smtClean="0">
                <a:latin typeface="Comic Sans MS" panose="030F0702030302020204" pitchFamily="66" charset="0"/>
              </a:rPr>
              <a:t>Getrouwd, 4 kids-hangertje van dochter gekregen. 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In woordwolk mijn persoonlijke eigenschappen om aan te geven: dat ben ik, ik heb misbruik meegemaakt, maar ik bén niet misbruik.</a:t>
            </a:r>
            <a:endParaRPr lang="nl-NL" sz="1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80120"/>
          </a:xfrm>
        </p:spPr>
        <p:txBody>
          <a:bodyPr/>
          <a:lstStyle/>
          <a:p>
            <a:pPr marL="182880" indent="0">
              <a:buNone/>
            </a:pPr>
            <a:r>
              <a:rPr lang="nl-NL" sz="4000" b="0" dirty="0" smtClean="0">
                <a:latin typeface="Comic Sans MS" panose="030F0702030302020204" pitchFamily="66" charset="0"/>
              </a:rPr>
              <a:t>Do’s en </a:t>
            </a:r>
            <a:r>
              <a:rPr lang="nl-NL" sz="4000" b="0" dirty="0" err="1" smtClean="0">
                <a:latin typeface="Comic Sans MS" panose="030F0702030302020204" pitchFamily="66" charset="0"/>
              </a:rPr>
              <a:t>Don’ts</a:t>
            </a:r>
            <a:r>
              <a:rPr lang="nl-NL" sz="4000" b="0" dirty="0" smtClean="0">
                <a:latin typeface="Comic Sans MS" panose="030F0702030302020204" pitchFamily="66" charset="0"/>
              </a:rPr>
              <a:t>- slachtoffer</a:t>
            </a:r>
            <a:endParaRPr lang="nl-NL" sz="4000" b="0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13439" y="1686375"/>
            <a:ext cx="698477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Verbreek stilzwijgen</a:t>
            </a:r>
          </a:p>
          <a:p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Als 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het licht valt op wat je </a:t>
            </a: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hebt</a:t>
            </a:r>
          </a:p>
          <a:p>
            <a:pPr>
              <a:spcAft>
                <a:spcPts val="0"/>
              </a:spcAft>
            </a:pP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meegemaakt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; wordt de zwaarte van de </a:t>
            </a:r>
            <a:endParaRPr lang="nl-NL" sz="1100" dirty="0" smtClean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angst 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voor afwijzing bijna altijd </a:t>
            </a: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lichter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,</a:t>
            </a:r>
            <a:endParaRPr lang="nl-NL" sz="1100" dirty="0" smtClean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wordt 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de eenzaamheid lichter, </a:t>
            </a:r>
            <a:endParaRPr lang="nl-NL" sz="1100" dirty="0" smtClean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wordt 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de te dragen last lichter</a:t>
            </a:r>
          </a:p>
          <a:p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wat in het licht komt, daar kan de Duivel niet meer mee aan de haal. </a:t>
            </a:r>
            <a:endParaRPr lang="nl-NL" sz="1100" dirty="0" smtClean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De leugens die hij verteld over schuld, schaamte, minderwaardigheid </a:t>
            </a:r>
          </a:p>
          <a:p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worden dan 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dus ontkracht of zwakker gemaakt</a:t>
            </a:r>
            <a:endParaRPr lang="nl-NL" sz="11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Bepaal je eigen tempo, loyaliteit?</a:t>
            </a:r>
            <a:endParaRPr lang="nl-NL" sz="1100" dirty="0" smtClean="0">
              <a:latin typeface="Comic Sans MS" panose="030F0702030302020204" pitchFamily="66" charset="0"/>
            </a:endParaRPr>
          </a:p>
          <a:p>
            <a:r>
              <a:rPr lang="nl-NL" sz="1100" dirty="0" smtClean="0">
                <a:latin typeface="Comic Sans MS" panose="030F0702030302020204" pitchFamily="66" charset="0"/>
              </a:rPr>
              <a:t>Als slachtoffer is het goed om zelf te kiezen aan wie je wat wilt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vertellen, wat je wilt vertellen en hoe je dat doet.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Check wel bij jezelf af wat je motivatie is om dingen niet te vertellen,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soms kan het toch maar zo nog een stukje loyaliteit zijn naar de dader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toe. En dan moet je je dus afvragen of dat nog ‘goed’ is.</a:t>
            </a: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Web/ketens moeten los</a:t>
            </a:r>
          </a:p>
          <a:p>
            <a:pPr>
              <a:spcAft>
                <a:spcPts val="0"/>
              </a:spcAft>
            </a:pP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Realiseer je ; als het </a:t>
            </a: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web/de 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ketens los zijn dan pas word je een </a:t>
            </a:r>
            <a:endParaRPr lang="nl-NL" sz="1100" dirty="0" smtClean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vrij mens. Zolang 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je vast zit aan de dader blijf je slachtoffer, </a:t>
            </a:r>
            <a:endParaRPr lang="nl-NL" sz="1100" dirty="0" smtClean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maar 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je bent nu geen slachtoffer meer.</a:t>
            </a:r>
          </a:p>
          <a:p>
            <a:pPr>
              <a:spcAft>
                <a:spcPts val="0"/>
              </a:spcAft>
            </a:pP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Je mag daar vrij van </a:t>
            </a: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zijn!</a:t>
            </a:r>
            <a:endParaRPr lang="nl-NL" sz="11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endParaRPr lang="nl-NL" sz="1100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15750"/>
            <a:ext cx="1579205" cy="200315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11896"/>
            <a:ext cx="4176464" cy="556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5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80120"/>
          </a:xfrm>
        </p:spPr>
        <p:txBody>
          <a:bodyPr/>
          <a:lstStyle/>
          <a:p>
            <a:pPr marL="182880" indent="0">
              <a:buNone/>
            </a:pPr>
            <a:r>
              <a:rPr lang="nl-NL" sz="3900" b="0" dirty="0" smtClean="0">
                <a:latin typeface="Comic Sans MS" panose="030F0702030302020204" pitchFamily="66" charset="0"/>
              </a:rPr>
              <a:t>Do’s en </a:t>
            </a:r>
            <a:r>
              <a:rPr lang="nl-NL" sz="3900" b="0" dirty="0" err="1" smtClean="0">
                <a:latin typeface="Comic Sans MS" panose="030F0702030302020204" pitchFamily="66" charset="0"/>
              </a:rPr>
              <a:t>Don’ts</a:t>
            </a:r>
            <a:r>
              <a:rPr lang="nl-NL" sz="3900" b="0" dirty="0" smtClean="0">
                <a:latin typeface="Comic Sans MS" panose="030F0702030302020204" pitchFamily="66" charset="0"/>
              </a:rPr>
              <a:t>- vertrouwenspersoon</a:t>
            </a:r>
            <a:endParaRPr lang="nl-NL" sz="3900" b="0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46298" y="1077464"/>
            <a:ext cx="6984776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Relax</a:t>
            </a:r>
            <a:endParaRPr lang="nl-NL" dirty="0">
              <a:latin typeface="Comic Sans MS" panose="030F0702030302020204" pitchFamily="66" charset="0"/>
            </a:endParaRPr>
          </a:p>
          <a:p>
            <a:r>
              <a:rPr lang="nl-NL" sz="1100" dirty="0" smtClean="0">
                <a:latin typeface="Comic Sans MS" panose="030F0702030302020204" pitchFamily="66" charset="0"/>
              </a:rPr>
              <a:t>Hoe gek t ook klinkt; als een slachtoffer niet gezien wil worden kun jij als</a:t>
            </a:r>
          </a:p>
          <a:p>
            <a:r>
              <a:rPr lang="nl-NL" sz="1100" dirty="0" err="1" smtClean="0">
                <a:latin typeface="Comic Sans MS" panose="030F0702030302020204" pitchFamily="66" charset="0"/>
              </a:rPr>
              <a:t>Vper</a:t>
            </a:r>
            <a:r>
              <a:rPr lang="nl-NL" sz="1100" dirty="0" smtClean="0">
                <a:latin typeface="Comic Sans MS" panose="030F0702030302020204" pitchFamily="66" charset="0"/>
              </a:rPr>
              <a:t> daar niets aan doen. Dat kan je dus ook een zekere mate van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ontspanning geven. Je kúnt het dan dus ook niet zien.</a:t>
            </a:r>
          </a:p>
          <a:p>
            <a:endParaRPr lang="nl-NL" sz="1100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Zie de ander; neem ook verantwoording</a:t>
            </a:r>
            <a:endParaRPr lang="nl-NL" dirty="0">
              <a:latin typeface="Comic Sans MS" panose="030F0702030302020204" pitchFamily="66" charset="0"/>
            </a:endParaRPr>
          </a:p>
          <a:p>
            <a:r>
              <a:rPr lang="nl-NL" sz="1100" dirty="0" smtClean="0">
                <a:latin typeface="Comic Sans MS" panose="030F0702030302020204" pitchFamily="66" charset="0"/>
              </a:rPr>
              <a:t>Wees sensitief, straal warmte uit en kijk naar wat mensen nodig hebben.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Als je zo in het leven staat dan geef je zoveel aan anderen, dan gebeurt de 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quote aan de rechterkant.... Die taak heb je als </a:t>
            </a:r>
            <a:r>
              <a:rPr lang="nl-NL" sz="1100" dirty="0" err="1" smtClean="0">
                <a:latin typeface="Comic Sans MS" panose="030F0702030302020204" pitchFamily="66" charset="0"/>
              </a:rPr>
              <a:t>vper</a:t>
            </a:r>
            <a:r>
              <a:rPr lang="nl-NL" sz="1100" dirty="0" smtClean="0">
                <a:latin typeface="Comic Sans MS" panose="030F0702030302020204" pitchFamily="66" charset="0"/>
              </a:rPr>
              <a:t>; niets meer en niet minder.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En signaleer je dan iets, ga dan in je verantwoording staan en voel een zekere 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vrijmoedigheid om je taak te doen.</a:t>
            </a:r>
          </a:p>
          <a:p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Probleem = mens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Als iemand iets ingrijpends vertelt bestaat het gevaar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dat je vanaf dan eerst het probleem ziet en dan de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p</a:t>
            </a:r>
            <a:r>
              <a:rPr lang="nl-NL" sz="1100" dirty="0" smtClean="0">
                <a:latin typeface="Comic Sans MS" panose="030F0702030302020204" pitchFamily="66" charset="0"/>
              </a:rPr>
              <a:t>ersoon. 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Blijf jezelf in de relatie die je had met mensen, ben je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a</a:t>
            </a:r>
            <a:r>
              <a:rPr lang="nl-NL" sz="1100" dirty="0" smtClean="0">
                <a:latin typeface="Comic Sans MS" panose="030F0702030302020204" pitchFamily="66" charset="0"/>
              </a:rPr>
              <a:t>ltijd aan het geinen met iemand doe dat daarna weer…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Een slachtoffer kan gemakkelijk het gevoel krijgen anders 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g</a:t>
            </a:r>
            <a:r>
              <a:rPr lang="nl-NL" sz="1100" dirty="0" smtClean="0">
                <a:latin typeface="Comic Sans MS" panose="030F0702030302020204" pitchFamily="66" charset="0"/>
              </a:rPr>
              <a:t>ezien te worden dan voor het gedeelde verdriet.</a:t>
            </a: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Bespreek eigen gevoelens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Wees alert op gevoelens die je kunt krijgen voor hulpvrager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Reken jezelf daar niet op af; iets </a:t>
            </a:r>
            <a:r>
              <a:rPr lang="nl-NL" sz="1100" u="sng" dirty="0" smtClean="0">
                <a:latin typeface="Comic Sans MS" panose="030F0702030302020204" pitchFamily="66" charset="0"/>
              </a:rPr>
              <a:t>voelen</a:t>
            </a:r>
            <a:r>
              <a:rPr lang="nl-NL" sz="1100" dirty="0" smtClean="0">
                <a:latin typeface="Comic Sans MS" panose="030F0702030302020204" pitchFamily="66" charset="0"/>
              </a:rPr>
              <a:t> is niet verkeerd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er iets mee </a:t>
            </a:r>
            <a:r>
              <a:rPr lang="nl-NL" sz="1100" u="sng" dirty="0" smtClean="0">
                <a:latin typeface="Comic Sans MS" panose="030F0702030302020204" pitchFamily="66" charset="0"/>
              </a:rPr>
              <a:t>doen</a:t>
            </a:r>
            <a:r>
              <a:rPr lang="nl-NL" sz="1100" dirty="0" smtClean="0">
                <a:latin typeface="Comic Sans MS" panose="030F0702030302020204" pitchFamily="66" charset="0"/>
              </a:rPr>
              <a:t> wel! Praat dus met een vertrouwd iemand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erover want: </a:t>
            </a: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wat 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in t licht komt wordt lichter; de spanning </a:t>
            </a:r>
            <a:endParaRPr lang="nl-NL" sz="1100" dirty="0" smtClean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is 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er voor een deel af </a:t>
            </a: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als 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je het bespreekbaar maakt.</a:t>
            </a:r>
          </a:p>
          <a:p>
            <a:pPr>
              <a:spcAft>
                <a:spcPts val="0"/>
              </a:spcAft>
            </a:pP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En de 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Duivel </a:t>
            </a: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kan er niet 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meer mee aan de </a:t>
            </a: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haal …</a:t>
            </a:r>
            <a:endParaRPr lang="nl-NL" sz="1100" dirty="0">
              <a:latin typeface="Calibri"/>
              <a:ea typeface="Calibri"/>
              <a:cs typeface="Times New Roman"/>
            </a:endParaRPr>
          </a:p>
          <a:p>
            <a:endParaRPr lang="nl-NL" sz="11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6752"/>
            <a:ext cx="2216974" cy="17281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55" y="1096993"/>
            <a:ext cx="2648498" cy="26602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6465" y="3727865"/>
            <a:ext cx="3273557" cy="245516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66" y="3643547"/>
            <a:ext cx="3497434" cy="26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7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08920"/>
            <a:ext cx="1613972" cy="9361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80120"/>
          </a:xfrm>
        </p:spPr>
        <p:txBody>
          <a:bodyPr/>
          <a:lstStyle/>
          <a:p>
            <a:pPr marL="182880" indent="0">
              <a:buNone/>
            </a:pPr>
            <a:r>
              <a:rPr lang="nl-NL" sz="3900" b="0" dirty="0" smtClean="0">
                <a:latin typeface="Comic Sans MS" panose="030F0702030302020204" pitchFamily="66" charset="0"/>
              </a:rPr>
              <a:t>Vertrouwenspersoon- hulpvraag</a:t>
            </a:r>
            <a:endParaRPr lang="nl-NL" sz="3900" b="0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33980" y="1196752"/>
            <a:ext cx="7726451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Realiseer je de enorme overwinning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De blokkade om te gaan praten is enorm, wees je daarvan bewust</a:t>
            </a:r>
            <a:endParaRPr lang="nl-NL" sz="1100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Erken pijn, boosheid  en verdriet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Laat het er zijn en maak niet kleiner, werk niet aan ‘oplossingen’</a:t>
            </a:r>
          </a:p>
          <a:p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Scheld niet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* Dader toch ook kind van God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* Veroordeelt ergens ook slachtoffer; jij weet 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in korte tijd al dat dader een… is. Slachtoffer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h</a:t>
            </a:r>
            <a:r>
              <a:rPr lang="nl-NL" sz="1100" dirty="0" smtClean="0">
                <a:latin typeface="Comic Sans MS" panose="030F0702030302020204" pitchFamily="66" charset="0"/>
              </a:rPr>
              <a:t>eeft daar lang voor nodig gehad en kan t wellicht nog 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niet vanwege loyaliteit. Onbewust zeg je dus tegen t slachtoffer: wat ‘dom’ dat jij de dader niet door hebt gehad.</a:t>
            </a:r>
          </a:p>
          <a:p>
            <a:endParaRPr lang="nl-NL" sz="11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Zoek hulp</a:t>
            </a:r>
            <a:endParaRPr lang="nl-NL" dirty="0">
              <a:latin typeface="Comic Sans MS" panose="030F0702030302020204" pitchFamily="66" charset="0"/>
            </a:endParaRPr>
          </a:p>
          <a:p>
            <a:r>
              <a:rPr lang="nl-NL" sz="1100" dirty="0" smtClean="0">
                <a:latin typeface="Comic Sans MS" panose="030F0702030302020204" pitchFamily="66" charset="0"/>
              </a:rPr>
              <a:t>Help event. met zoeken van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goede hulp, verleen die niet zelf.</a:t>
            </a: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Keep in </a:t>
            </a:r>
            <a:r>
              <a:rPr lang="nl-NL" dirty="0" err="1" smtClean="0">
                <a:latin typeface="Comic Sans MS" panose="030F0702030302020204" pitchFamily="66" charset="0"/>
              </a:rPr>
              <a:t>touch</a:t>
            </a:r>
            <a:endParaRPr lang="nl-NL" dirty="0" smtClean="0">
              <a:latin typeface="Comic Sans MS" panose="030F0702030302020204" pitchFamily="66" charset="0"/>
            </a:endParaRPr>
          </a:p>
          <a:p>
            <a:r>
              <a:rPr lang="nl-NL" sz="1100" dirty="0" smtClean="0">
                <a:latin typeface="Comic Sans MS" panose="030F0702030302020204" pitchFamily="66" charset="0"/>
              </a:rPr>
              <a:t>Blijf hulpvrager volgen; kan als afwijzing ervaren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w</a:t>
            </a:r>
            <a:r>
              <a:rPr lang="nl-NL" sz="1100" dirty="0" smtClean="0">
                <a:latin typeface="Comic Sans MS" panose="030F0702030302020204" pitchFamily="66" charset="0"/>
              </a:rPr>
              <a:t>orden als je contact stopt</a:t>
            </a:r>
          </a:p>
          <a:p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Stem goed af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Kijk goed waar slachtoffer is in proces (zie volgende sheet) en stem je gesprekken daarop af</a:t>
            </a: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34" y="908720"/>
            <a:ext cx="1556792" cy="155679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30829"/>
            <a:ext cx="1736785" cy="124614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99" y="3854287"/>
            <a:ext cx="1256615" cy="125661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51" y="4563268"/>
            <a:ext cx="2066287" cy="115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728535" cy="1143000"/>
          </a:xfrm>
        </p:spPr>
        <p:txBody>
          <a:bodyPr/>
          <a:lstStyle/>
          <a:p>
            <a:pPr marL="0" indent="0">
              <a:buNone/>
            </a:pPr>
            <a:r>
              <a:rPr lang="nl-NL" sz="4000" b="0" dirty="0" smtClean="0">
                <a:latin typeface="Comic Sans MS" panose="030F0702030302020204" pitchFamily="66" charset="0"/>
              </a:rPr>
              <a:t>Waar is de hulpvrager ?</a:t>
            </a:r>
            <a:endParaRPr lang="nl-NL" sz="4000" b="0" dirty="0">
              <a:latin typeface="Comic Sans MS" panose="030F07020303020202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" y="1124744"/>
            <a:ext cx="9047163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6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80120"/>
          </a:xfrm>
        </p:spPr>
        <p:txBody>
          <a:bodyPr/>
          <a:lstStyle/>
          <a:p>
            <a:pPr marL="182880" indent="0">
              <a:buNone/>
            </a:pPr>
            <a:r>
              <a:rPr lang="nl-NL" sz="3900" b="0" dirty="0" smtClean="0">
                <a:latin typeface="Comic Sans MS" panose="030F0702030302020204" pitchFamily="66" charset="0"/>
              </a:rPr>
              <a:t>Neem gerust contact op:</a:t>
            </a:r>
            <a:endParaRPr lang="nl-NL" sz="3900" b="0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11560" y="198884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r>
              <a:rPr lang="nl-NL" dirty="0" smtClean="0">
                <a:latin typeface="Comic Sans MS" panose="030F0702030302020204" pitchFamily="66" charset="0"/>
                <a:hlinkClick r:id="rId3"/>
              </a:rPr>
              <a:t>carinebakker@kpnmail.nl</a:t>
            </a:r>
            <a:endParaRPr lang="nl-NL" dirty="0" smtClean="0">
              <a:latin typeface="Comic Sans MS" panose="030F0702030302020204" pitchFamily="66" charset="0"/>
            </a:endParaRPr>
          </a:p>
          <a:p>
            <a:endParaRPr lang="nl-NL" dirty="0" smtClean="0">
              <a:latin typeface="Comic Sans MS" panose="030F0702030302020204" pitchFamily="66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030474" y="3573016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Workshop 3 Toerustingsdag Meldpunt Misbruik 2017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logoHetMeldpun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530" y="4098529"/>
            <a:ext cx="2133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3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nl-NL" sz="4000" b="0" dirty="0" smtClean="0">
                <a:latin typeface="Comic Sans MS" panose="030F0702030302020204" pitchFamily="66" charset="0"/>
              </a:rPr>
              <a:t>kwetsbaarheid</a:t>
            </a:r>
            <a:endParaRPr lang="nl-NL" sz="4000" b="0" dirty="0">
              <a:latin typeface="Comic Sans MS" panose="030F0702030302020204" pitchFamily="66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88840"/>
            <a:ext cx="4113807" cy="308138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474257" y="1988840"/>
            <a:ext cx="19442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smtClean="0">
                <a:latin typeface="Comic Sans MS" panose="030F0702030302020204" pitchFamily="66" charset="0"/>
              </a:rPr>
              <a:t>Voor mezelf niet meer zo spannend om over misbruik te praten.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Ik heb echter ook verantwoording voor mijn eigen gezin, het gezin waar ik uit kom en het gezin van de dader.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Dat maakt praten over misbruik kwetsbaar en vraagt zorgvuldigheid van mij en van de hoorders</a:t>
            </a:r>
            <a:endParaRPr lang="nl-NL" sz="1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3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80120"/>
          </a:xfrm>
        </p:spPr>
        <p:txBody>
          <a:bodyPr/>
          <a:lstStyle/>
          <a:p>
            <a:pPr marL="182880" indent="0">
              <a:buNone/>
            </a:pPr>
            <a:r>
              <a:rPr lang="nl-NL" sz="4000" b="0" dirty="0" smtClean="0">
                <a:latin typeface="Comic Sans MS" panose="030F0702030302020204" pitchFamily="66" charset="0"/>
              </a:rPr>
              <a:t>Werkvorm</a:t>
            </a:r>
            <a:endParaRPr lang="nl-NL" sz="4000" b="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Afbeeldingsresultaat voor gevoelswereldsp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48880"/>
            <a:ext cx="3630637" cy="277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99592" y="2348880"/>
            <a:ext cx="20882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smtClean="0">
                <a:latin typeface="Comic Sans MS" panose="030F0702030302020204" pitchFamily="66" charset="0"/>
              </a:rPr>
              <a:t>Iedere deelnemer pakte een kaartje met een positief gevoel en een met een negatief gevoel.</a:t>
            </a:r>
          </a:p>
          <a:p>
            <a:r>
              <a:rPr lang="nl-NL" sz="1100" dirty="0" smtClean="0">
                <a:latin typeface="Comic Sans MS" panose="030F0702030302020204" pitchFamily="66" charset="0"/>
              </a:rPr>
              <a:t>Het gaf een mooie indruk van hoe we allemaal verschillend daar zitten. Samen hebben we in gebed ons samenzijn met wat ons bezighoudt voor God gebracht.</a:t>
            </a:r>
            <a:endParaRPr lang="nl-NL" sz="1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sresultaat voor slachtoffer screen bea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1080120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80120"/>
          </a:xfrm>
        </p:spPr>
        <p:txBody>
          <a:bodyPr/>
          <a:lstStyle/>
          <a:p>
            <a:pPr marL="182880" indent="0">
              <a:buNone/>
            </a:pPr>
            <a:r>
              <a:rPr lang="nl-NL" sz="4000" b="0" dirty="0" smtClean="0">
                <a:latin typeface="Comic Sans MS" panose="030F0702030302020204" pitchFamily="66" charset="0"/>
              </a:rPr>
              <a:t>Welke naam?</a:t>
            </a:r>
            <a:endParaRPr lang="nl-NL" sz="4000" b="0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99592" y="1268760"/>
            <a:ext cx="2952328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Slachtoffer</a:t>
            </a: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sz="1100" dirty="0" smtClean="0">
                <a:latin typeface="Comic Sans MS" panose="030F0702030302020204" pitchFamily="66" charset="0"/>
              </a:rPr>
              <a:t>Geen fijn woord, persoon blijft vastzitten aan dader, associatie met liedje van Brigitte Kaandorp ;-)</a:t>
            </a: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 Ervaringsdeskundige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100" dirty="0" smtClean="0">
                <a:latin typeface="Comic Sans MS" panose="030F0702030302020204" pitchFamily="66" charset="0"/>
              </a:rPr>
              <a:t>Wat vriendelijker, toch te pretentieus. Ik ben deskundige over mijn ervaring </a:t>
            </a:r>
            <a:r>
              <a:rPr lang="nl-NL" sz="1100" dirty="0">
                <a:latin typeface="Comic Sans MS" panose="030F0702030302020204" pitchFamily="66" charset="0"/>
              </a:rPr>
              <a:t>n</a:t>
            </a:r>
            <a:r>
              <a:rPr lang="nl-NL" sz="1100" dirty="0" smtClean="0">
                <a:latin typeface="Comic Sans MS" panose="030F0702030302020204" pitchFamily="66" charset="0"/>
              </a:rPr>
              <a:t>iet over die van een ander; die kan en mag totaal verschillend zijn!</a:t>
            </a: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Overlever</a:t>
            </a:r>
          </a:p>
          <a:p>
            <a:r>
              <a:rPr lang="nl-NL" sz="1100" dirty="0">
                <a:latin typeface="Comic Sans MS" panose="030F0702030302020204" pitchFamily="66" charset="0"/>
              </a:rPr>
              <a:t> </a:t>
            </a:r>
            <a:r>
              <a:rPr lang="nl-NL" sz="1100" dirty="0" smtClean="0">
                <a:latin typeface="Comic Sans MS" panose="030F0702030302020204" pitchFamily="66" charset="0"/>
              </a:rPr>
              <a:t>      Mooie uitdrukking; lijkt de beste.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100" dirty="0" smtClean="0">
                <a:latin typeface="Comic Sans MS" panose="030F0702030302020204" pitchFamily="66" charset="0"/>
              </a:rPr>
              <a:t>Toch als nadeel dat ieder van ons zijn/haar eigen ‘trauma’ heeft.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100" dirty="0" smtClean="0">
                <a:latin typeface="Comic Sans MS" panose="030F0702030302020204" pitchFamily="66" charset="0"/>
              </a:rPr>
              <a:t>Je maakt misbruik los/groter van andere nare ervaringen</a:t>
            </a:r>
          </a:p>
          <a:p>
            <a:pPr marL="285750" indent="-285750">
              <a:buFont typeface="Arial" charset="0"/>
              <a:buChar char="•"/>
            </a:pPr>
            <a:endParaRPr lang="nl-NL" sz="11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5" name="Afbeelding 4" descr="Afbeeldingsresultaat voor slachtoffer screen bean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06" y="2564904"/>
            <a:ext cx="1657598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Afbeeldingsresultaat voor slachtoffer screen bean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7" y="4509120"/>
            <a:ext cx="2447925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17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80120"/>
          </a:xfrm>
        </p:spPr>
        <p:txBody>
          <a:bodyPr/>
          <a:lstStyle/>
          <a:p>
            <a:pPr marL="182880" indent="0">
              <a:buNone/>
            </a:pPr>
            <a:r>
              <a:rPr lang="nl-NL" sz="4000" b="0" dirty="0" smtClean="0">
                <a:latin typeface="Comic Sans MS" panose="030F0702030302020204" pitchFamily="66" charset="0"/>
              </a:rPr>
              <a:t>Mijn jeugd</a:t>
            </a:r>
            <a:endParaRPr lang="nl-NL" sz="4000" b="0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99592" y="1556792"/>
            <a:ext cx="6984776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Behoefte aan erkenning en waardering</a:t>
            </a: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>
              <a:spcAft>
                <a:spcPts val="0"/>
              </a:spcAft>
            </a:pP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als kind een grijs muisje, maakte me onzichtbaar voor </a:t>
            </a:r>
            <a:endParaRPr lang="nl-NL" sz="1100" dirty="0" smtClean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mijn </a:t>
            </a: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omgeving. </a:t>
            </a: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Ik voelde mee eenzaam in</a:t>
            </a:r>
          </a:p>
          <a:p>
            <a:pPr>
              <a:spcAft>
                <a:spcPts val="0"/>
              </a:spcAft>
            </a:pPr>
            <a:r>
              <a:rPr lang="nl-NL" sz="1100" dirty="0">
                <a:latin typeface="Comic Sans MS" panose="030F0702030302020204" pitchFamily="66" charset="0"/>
                <a:ea typeface="Calibri"/>
                <a:cs typeface="Times New Roman"/>
              </a:rPr>
              <a:t>i</a:t>
            </a: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n gezin, school en kerk</a:t>
            </a:r>
          </a:p>
          <a:p>
            <a:pPr>
              <a:spcAft>
                <a:spcPts val="0"/>
              </a:spcAft>
            </a:pPr>
            <a:r>
              <a:rPr lang="nl-NL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Ook naar God toe was er een blokkade</a:t>
            </a: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sz="1100" dirty="0" smtClean="0">
              <a:latin typeface="Comic Sans MS" panose="030F0702030302020204" pitchFamily="66" charset="0"/>
            </a:endParaRPr>
          </a:p>
          <a:p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9" name="Afbeelding 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64904"/>
            <a:ext cx="4123055" cy="32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1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80120"/>
          </a:xfrm>
        </p:spPr>
        <p:txBody>
          <a:bodyPr/>
          <a:lstStyle/>
          <a:p>
            <a:pPr marL="182880" indent="0">
              <a:buNone/>
            </a:pPr>
            <a:r>
              <a:rPr lang="nl-NL" sz="4000" b="0" dirty="0" smtClean="0">
                <a:latin typeface="Comic Sans MS" panose="030F0702030302020204" pitchFamily="66" charset="0"/>
              </a:rPr>
              <a:t>Hoe manifesteert misbruik zich?</a:t>
            </a:r>
            <a:endParaRPr lang="nl-NL" sz="4000" b="0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27584" y="436510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Draad voor draad….</a:t>
            </a: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74" b="-19974"/>
          <a:stretch/>
        </p:blipFill>
        <p:spPr>
          <a:xfrm>
            <a:off x="683568" y="1268760"/>
            <a:ext cx="2008439" cy="151143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87" y="2564904"/>
            <a:ext cx="5080000" cy="1016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72" y="3858987"/>
            <a:ext cx="3923928" cy="261553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2987824" y="1556792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nl-NL" sz="1100" dirty="0">
                <a:solidFill>
                  <a:prstClr val="black"/>
                </a:solidFill>
                <a:latin typeface="Comic Sans MS" panose="030F0702030302020204" pitchFamily="66" charset="0"/>
              </a:rPr>
              <a:t>We denken vaak in zwart-wit= goed-fout</a:t>
            </a:r>
          </a:p>
          <a:p>
            <a:pPr lvl="0"/>
            <a:r>
              <a:rPr lang="nl-NL" sz="1100" dirty="0">
                <a:solidFill>
                  <a:prstClr val="black"/>
                </a:solidFill>
                <a:latin typeface="Comic Sans MS" panose="030F0702030302020204" pitchFamily="66" charset="0"/>
              </a:rPr>
              <a:t>Misbruik ontstaat geleidelijk, de dader weeft draad voor draad een web om slachtoffer</a:t>
            </a:r>
          </a:p>
        </p:txBody>
      </p:sp>
    </p:spTree>
    <p:extLst>
      <p:ext uri="{BB962C8B-B14F-4D97-AF65-F5344CB8AC3E}">
        <p14:creationId xmlns:p14="http://schemas.microsoft.com/office/powerpoint/2010/main" val="20445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80120"/>
          </a:xfrm>
        </p:spPr>
        <p:txBody>
          <a:bodyPr/>
          <a:lstStyle/>
          <a:p>
            <a:pPr marL="182880" indent="0">
              <a:buNone/>
            </a:pPr>
            <a:r>
              <a:rPr lang="nl-NL" sz="4000" b="0" dirty="0" smtClean="0">
                <a:latin typeface="Comic Sans MS" panose="030F0702030302020204" pitchFamily="66" charset="0"/>
              </a:rPr>
              <a:t>Hoe manifesteert misbruik zich?</a:t>
            </a:r>
            <a:endParaRPr lang="nl-NL" sz="4000" b="0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83568" y="1556792"/>
            <a:ext cx="69847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Slachtoffer krijgt iets van de dader</a:t>
            </a: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Loyaliteit naar dader, eigen familie, familie dader</a:t>
            </a: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lvl="0"/>
            <a:r>
              <a:rPr lang="nl-NL" sz="1100" dirty="0">
                <a:solidFill>
                  <a:prstClr val="black"/>
                </a:solidFill>
                <a:latin typeface="Comic Sans MS" panose="030F0702030302020204" pitchFamily="66" charset="0"/>
              </a:rPr>
              <a:t>Wat veel vergeten wordt is dat slachtoffer iets </a:t>
            </a:r>
            <a:endParaRPr lang="nl-NL" sz="11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nl-NL" sz="11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krijgt </a:t>
            </a:r>
            <a:r>
              <a:rPr lang="nl-NL" sz="1100" dirty="0">
                <a:solidFill>
                  <a:prstClr val="black"/>
                </a:solidFill>
                <a:latin typeface="Comic Sans MS" panose="030F0702030302020204" pitchFamily="66" charset="0"/>
              </a:rPr>
              <a:t>van dader, dat veroorzaakt loyaliteitsgevoel </a:t>
            </a:r>
            <a:endParaRPr lang="nl-NL" sz="11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nl-NL" sz="11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naar </a:t>
            </a:r>
            <a:r>
              <a:rPr lang="nl-NL" sz="1100" dirty="0">
                <a:solidFill>
                  <a:prstClr val="black"/>
                </a:solidFill>
                <a:latin typeface="Comic Sans MS" panose="030F0702030302020204" pitchFamily="66" charset="0"/>
              </a:rPr>
              <a:t>dader.</a:t>
            </a:r>
          </a:p>
          <a:p>
            <a:pPr lvl="0"/>
            <a:r>
              <a:rPr lang="nl-NL" sz="1100" dirty="0">
                <a:solidFill>
                  <a:prstClr val="black"/>
                </a:solidFill>
                <a:latin typeface="Comic Sans MS" panose="030F0702030302020204" pitchFamily="66" charset="0"/>
              </a:rPr>
              <a:t>In mijn geval had de dader een goede relatie met </a:t>
            </a:r>
            <a:endParaRPr lang="nl-NL" sz="11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nl-NL" sz="11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mijn </a:t>
            </a:r>
            <a:r>
              <a:rPr lang="nl-NL" sz="1100" dirty="0">
                <a:solidFill>
                  <a:prstClr val="black"/>
                </a:solidFill>
                <a:latin typeface="Comic Sans MS" panose="030F0702030302020204" pitchFamily="66" charset="0"/>
              </a:rPr>
              <a:t>gezin en als gezin hadden we een goede relatie</a:t>
            </a:r>
          </a:p>
          <a:p>
            <a:pPr lvl="0"/>
            <a:r>
              <a:rPr lang="nl-NL" sz="1100" dirty="0">
                <a:solidFill>
                  <a:prstClr val="black"/>
                </a:solidFill>
                <a:latin typeface="Comic Sans MS" panose="030F0702030302020204" pitchFamily="66" charset="0"/>
              </a:rPr>
              <a:t>met gezin van dader.</a:t>
            </a:r>
          </a:p>
          <a:p>
            <a:pPr lvl="0"/>
            <a:r>
              <a:rPr lang="nl-NL" sz="1100" dirty="0">
                <a:solidFill>
                  <a:prstClr val="black"/>
                </a:solidFill>
                <a:latin typeface="Comic Sans MS" panose="030F0702030302020204" pitchFamily="66" charset="0"/>
              </a:rPr>
              <a:t>Praten betekent dus een hoop </a:t>
            </a:r>
            <a:r>
              <a:rPr lang="nl-NL" sz="11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verdriet </a:t>
            </a:r>
            <a:r>
              <a:rPr lang="nl-NL" sz="1100" dirty="0">
                <a:solidFill>
                  <a:prstClr val="black"/>
                </a:solidFill>
                <a:latin typeface="Comic Sans MS" panose="030F0702030302020204" pitchFamily="66" charset="0"/>
              </a:rPr>
              <a:t>veroorzaken </a:t>
            </a:r>
            <a:endParaRPr lang="nl-NL" sz="11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nl-NL" sz="11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bij </a:t>
            </a:r>
            <a:r>
              <a:rPr lang="nl-NL" sz="1100" dirty="0">
                <a:solidFill>
                  <a:prstClr val="black"/>
                </a:solidFill>
                <a:latin typeface="Comic Sans MS" panose="030F0702030302020204" pitchFamily="66" charset="0"/>
              </a:rPr>
              <a:t>hen van </a:t>
            </a:r>
            <a:r>
              <a:rPr lang="nl-NL" sz="11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wie </a:t>
            </a:r>
            <a:r>
              <a:rPr lang="nl-NL" sz="1100" dirty="0">
                <a:solidFill>
                  <a:prstClr val="black"/>
                </a:solidFill>
                <a:latin typeface="Comic Sans MS" panose="030F0702030302020204" pitchFamily="66" charset="0"/>
              </a:rPr>
              <a:t>ik hield.</a:t>
            </a: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endParaRPr lang="nl-NL" sz="11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65436"/>
            <a:ext cx="4121997" cy="270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712968" cy="1080120"/>
          </a:xfrm>
        </p:spPr>
        <p:txBody>
          <a:bodyPr/>
          <a:lstStyle/>
          <a:p>
            <a:pPr marL="182880" indent="0">
              <a:buNone/>
            </a:pPr>
            <a:r>
              <a:rPr lang="nl-NL" sz="4000" b="0" dirty="0" smtClean="0">
                <a:latin typeface="Comic Sans MS" panose="030F0702030302020204" pitchFamily="66" charset="0"/>
              </a:rPr>
              <a:t>Rol slachtoffer</a:t>
            </a:r>
            <a:endParaRPr lang="nl-NL" sz="4000" b="0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99592" y="1556791"/>
            <a:ext cx="69847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Meegenomen in proces</a:t>
            </a: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dirty="0" smtClean="0">
                <a:latin typeface="Comic Sans MS" panose="030F0702030302020204" pitchFamily="66" charset="0"/>
              </a:rPr>
              <a:t>Subtiel medeverantwoordelijk gemaakt</a:t>
            </a: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20111"/>
            <a:ext cx="2918788" cy="19838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72816"/>
            <a:ext cx="3980160" cy="79603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3403450"/>
            <a:ext cx="33123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1100" dirty="0">
                <a:solidFill>
                  <a:prstClr val="black"/>
                </a:solidFill>
                <a:latin typeface="Comic Sans MS" panose="030F0702030302020204" pitchFamily="66" charset="0"/>
              </a:rPr>
              <a:t>We denken vaak in zwart-wit= goed-fout</a:t>
            </a:r>
          </a:p>
          <a:p>
            <a:pPr lvl="0"/>
            <a:r>
              <a:rPr lang="nl-NL" sz="1100" dirty="0">
                <a:solidFill>
                  <a:prstClr val="black"/>
                </a:solidFill>
                <a:latin typeface="Comic Sans MS" panose="030F0702030302020204" pitchFamily="66" charset="0"/>
              </a:rPr>
              <a:t>Misbruik ontstaat geleidelijk, de dader weeft draad voor draad een web om slachtoffer</a:t>
            </a:r>
          </a:p>
        </p:txBody>
      </p:sp>
    </p:spTree>
    <p:extLst>
      <p:ext uri="{BB962C8B-B14F-4D97-AF65-F5344CB8AC3E}">
        <p14:creationId xmlns:p14="http://schemas.microsoft.com/office/powerpoint/2010/main" val="214580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815</TotalTime>
  <Words>1816</Words>
  <Application>Microsoft Office PowerPoint</Application>
  <PresentationFormat>Diavoorstelling (4:3)</PresentationFormat>
  <Paragraphs>366</Paragraphs>
  <Slides>24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Slipstream</vt:lpstr>
      <vt:lpstr>Sexueel misbruik geen eindstation</vt:lpstr>
      <vt:lpstr>Even voorstellen…..</vt:lpstr>
      <vt:lpstr>kwetsbaarheid</vt:lpstr>
      <vt:lpstr>Werkvorm</vt:lpstr>
      <vt:lpstr>Welke naam?</vt:lpstr>
      <vt:lpstr>Mijn jeugd</vt:lpstr>
      <vt:lpstr>Hoe manifesteert misbruik zich?</vt:lpstr>
      <vt:lpstr>Hoe manifesteert misbruik zich?</vt:lpstr>
      <vt:lpstr>Rol slachtoffer</vt:lpstr>
      <vt:lpstr>Gevolgen misbruik</vt:lpstr>
      <vt:lpstr>Gevolgen misbruik</vt:lpstr>
      <vt:lpstr>Gevolgen misbruik</vt:lpstr>
      <vt:lpstr>Gevolgen misbruik</vt:lpstr>
      <vt:lpstr>Geloof en misbruik</vt:lpstr>
      <vt:lpstr>Misbruik en genezing</vt:lpstr>
      <vt:lpstr>Misbruik en genezing</vt:lpstr>
      <vt:lpstr>Misbruik en genezing</vt:lpstr>
      <vt:lpstr>Misbruik en genezing</vt:lpstr>
      <vt:lpstr>Misbruik en genezing</vt:lpstr>
      <vt:lpstr>Do’s en Don’ts- slachtoffer</vt:lpstr>
      <vt:lpstr>Do’s en Don’ts- vertrouwenspersoon</vt:lpstr>
      <vt:lpstr>Vertrouwenspersoon- hulpvraag</vt:lpstr>
      <vt:lpstr>Waar is de hulpvrager ?</vt:lpstr>
      <vt:lpstr>Neem gerust contact op: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Sexueel misbruik geen eindstation</dc:title>
  <dc:creator>Gebruiker</dc:creator>
  <cp:lastModifiedBy>Ineke van Dongen</cp:lastModifiedBy>
  <cp:revision>78</cp:revision>
  <dcterms:created xsi:type="dcterms:W3CDTF">2017-09-02T18:56:31Z</dcterms:created>
  <dcterms:modified xsi:type="dcterms:W3CDTF">2017-12-01T13:10:07Z</dcterms:modified>
</cp:coreProperties>
</file>